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51" r:id="rId2"/>
    <p:sldId id="256" r:id="rId3"/>
    <p:sldId id="257" r:id="rId4"/>
    <p:sldId id="343" r:id="rId5"/>
    <p:sldId id="341" r:id="rId6"/>
    <p:sldId id="321" r:id="rId7"/>
    <p:sldId id="322" r:id="rId8"/>
    <p:sldId id="323" r:id="rId9"/>
    <p:sldId id="324" r:id="rId10"/>
    <p:sldId id="326" r:id="rId11"/>
    <p:sldId id="327" r:id="rId12"/>
    <p:sldId id="328" r:id="rId13"/>
    <p:sldId id="329" r:id="rId14"/>
    <p:sldId id="330" r:id="rId15"/>
    <p:sldId id="331" r:id="rId16"/>
    <p:sldId id="332" r:id="rId17"/>
    <p:sldId id="333" r:id="rId18"/>
    <p:sldId id="339" r:id="rId19"/>
    <p:sldId id="345" r:id="rId20"/>
    <p:sldId id="346" r:id="rId21"/>
    <p:sldId id="319" r:id="rId22"/>
    <p:sldId id="292" r:id="rId23"/>
    <p:sldId id="318" r:id="rId24"/>
    <p:sldId id="347" r:id="rId25"/>
    <p:sldId id="315" r:id="rId26"/>
    <p:sldId id="316" r:id="rId27"/>
    <p:sldId id="317" r:id="rId28"/>
    <p:sldId id="348" r:id="rId29"/>
    <p:sldId id="340" r:id="rId30"/>
    <p:sldId id="344" r:id="rId31"/>
    <p:sldId id="349" r:id="rId32"/>
    <p:sldId id="334" r:id="rId33"/>
    <p:sldId id="337" r:id="rId34"/>
    <p:sldId id="335" r:id="rId35"/>
    <p:sldId id="338" r:id="rId36"/>
    <p:sldId id="350" r:id="rId37"/>
  </p:sldIdLst>
  <p:sldSz cx="9144000" cy="6858000" type="screen4x3"/>
  <p:notesSz cx="7099300" cy="9398000"/>
  <p:defaultTextStyle>
    <a:defPPr>
      <a:defRPr lang="en-US"/>
    </a:defPPr>
    <a:lvl1pPr algn="l" rtl="0" fontAlgn="base">
      <a:spcBef>
        <a:spcPct val="0"/>
      </a:spcBef>
      <a:spcAft>
        <a:spcPct val="0"/>
      </a:spcAft>
      <a:defRPr sz="5400" b="1" kern="1200">
        <a:solidFill>
          <a:srgbClr val="FFFFFF"/>
        </a:solidFill>
        <a:latin typeface="Bodoni MT Black" pitchFamily="18" charset="0"/>
        <a:ea typeface="+mn-ea"/>
        <a:cs typeface="Arial" charset="0"/>
      </a:defRPr>
    </a:lvl1pPr>
    <a:lvl2pPr marL="457200" algn="l" rtl="0" fontAlgn="base">
      <a:spcBef>
        <a:spcPct val="0"/>
      </a:spcBef>
      <a:spcAft>
        <a:spcPct val="0"/>
      </a:spcAft>
      <a:defRPr sz="5400" b="1" kern="1200">
        <a:solidFill>
          <a:srgbClr val="FFFFFF"/>
        </a:solidFill>
        <a:latin typeface="Bodoni MT Black" pitchFamily="18" charset="0"/>
        <a:ea typeface="+mn-ea"/>
        <a:cs typeface="Arial" charset="0"/>
      </a:defRPr>
    </a:lvl2pPr>
    <a:lvl3pPr marL="914400" algn="l" rtl="0" fontAlgn="base">
      <a:spcBef>
        <a:spcPct val="0"/>
      </a:spcBef>
      <a:spcAft>
        <a:spcPct val="0"/>
      </a:spcAft>
      <a:defRPr sz="5400" b="1" kern="1200">
        <a:solidFill>
          <a:srgbClr val="FFFFFF"/>
        </a:solidFill>
        <a:latin typeface="Bodoni MT Black" pitchFamily="18" charset="0"/>
        <a:ea typeface="+mn-ea"/>
        <a:cs typeface="Arial" charset="0"/>
      </a:defRPr>
    </a:lvl3pPr>
    <a:lvl4pPr marL="1371600" algn="l" rtl="0" fontAlgn="base">
      <a:spcBef>
        <a:spcPct val="0"/>
      </a:spcBef>
      <a:spcAft>
        <a:spcPct val="0"/>
      </a:spcAft>
      <a:defRPr sz="5400" b="1" kern="1200">
        <a:solidFill>
          <a:srgbClr val="FFFFFF"/>
        </a:solidFill>
        <a:latin typeface="Bodoni MT Black" pitchFamily="18" charset="0"/>
        <a:ea typeface="+mn-ea"/>
        <a:cs typeface="Arial" charset="0"/>
      </a:defRPr>
    </a:lvl4pPr>
    <a:lvl5pPr marL="1828800" algn="l" rtl="0" fontAlgn="base">
      <a:spcBef>
        <a:spcPct val="0"/>
      </a:spcBef>
      <a:spcAft>
        <a:spcPct val="0"/>
      </a:spcAft>
      <a:defRPr sz="5400" b="1" kern="1200">
        <a:solidFill>
          <a:srgbClr val="FFFFFF"/>
        </a:solidFill>
        <a:latin typeface="Bodoni MT Black" pitchFamily="18" charset="0"/>
        <a:ea typeface="+mn-ea"/>
        <a:cs typeface="Arial" charset="0"/>
      </a:defRPr>
    </a:lvl5pPr>
    <a:lvl6pPr marL="2286000" algn="l" defTabSz="914400" rtl="0" eaLnBrk="1" latinLnBrk="0" hangingPunct="1">
      <a:defRPr sz="5400" b="1" kern="1200">
        <a:solidFill>
          <a:srgbClr val="FFFFFF"/>
        </a:solidFill>
        <a:latin typeface="Bodoni MT Black" pitchFamily="18" charset="0"/>
        <a:ea typeface="+mn-ea"/>
        <a:cs typeface="Arial" charset="0"/>
      </a:defRPr>
    </a:lvl6pPr>
    <a:lvl7pPr marL="2743200" algn="l" defTabSz="914400" rtl="0" eaLnBrk="1" latinLnBrk="0" hangingPunct="1">
      <a:defRPr sz="5400" b="1" kern="1200">
        <a:solidFill>
          <a:srgbClr val="FFFFFF"/>
        </a:solidFill>
        <a:latin typeface="Bodoni MT Black" pitchFamily="18" charset="0"/>
        <a:ea typeface="+mn-ea"/>
        <a:cs typeface="Arial" charset="0"/>
      </a:defRPr>
    </a:lvl7pPr>
    <a:lvl8pPr marL="3200400" algn="l" defTabSz="914400" rtl="0" eaLnBrk="1" latinLnBrk="0" hangingPunct="1">
      <a:defRPr sz="5400" b="1" kern="1200">
        <a:solidFill>
          <a:srgbClr val="FFFFFF"/>
        </a:solidFill>
        <a:latin typeface="Bodoni MT Black" pitchFamily="18" charset="0"/>
        <a:ea typeface="+mn-ea"/>
        <a:cs typeface="Arial" charset="0"/>
      </a:defRPr>
    </a:lvl8pPr>
    <a:lvl9pPr marL="3657600" algn="l" defTabSz="914400" rtl="0" eaLnBrk="1" latinLnBrk="0" hangingPunct="1">
      <a:defRPr sz="5400" b="1" kern="1200">
        <a:solidFill>
          <a:srgbClr val="FFFFFF"/>
        </a:solidFill>
        <a:latin typeface="Bodoni MT Black"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6600"/>
    <a:srgbClr val="F2F7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6" autoAdjust="0"/>
    <p:restoredTop sz="94660"/>
  </p:normalViewPr>
  <p:slideViewPr>
    <p:cSldViewPr>
      <p:cViewPr varScale="1">
        <p:scale>
          <a:sx n="64" d="100"/>
          <a:sy n="64" d="100"/>
        </p:scale>
        <p:origin x="-1339"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76575" cy="469900"/>
          </a:xfrm>
          <a:prstGeom prst="rect">
            <a:avLst/>
          </a:prstGeom>
          <a:noFill/>
          <a:ln w="9525">
            <a:noFill/>
            <a:miter lim="800000"/>
            <a:headEnd/>
            <a:tailEnd/>
          </a:ln>
        </p:spPr>
        <p:txBody>
          <a:bodyPr vert="horz" wrap="square" lIns="94265" tIns="47133" rIns="94265" bIns="47133" numCol="1" anchor="t" anchorCtr="0" compatLnSpc="1">
            <a:prstTxWarp prst="textNoShape">
              <a:avLst/>
            </a:prstTxWarp>
          </a:bodyPr>
          <a:lstStyle>
            <a:lvl1pPr defTabSz="942975">
              <a:defRPr sz="1200" b="0">
                <a:solidFill>
                  <a:schemeClr val="tx1"/>
                </a:solidFill>
                <a:latin typeface="Calibri" pitchFamily="34" charset="0"/>
              </a:defRPr>
            </a:lvl1pPr>
          </a:lstStyle>
          <a:p>
            <a:pPr>
              <a:defRPr/>
            </a:pPr>
            <a:endParaRPr lang="en-US"/>
          </a:p>
        </p:txBody>
      </p:sp>
      <p:sp>
        <p:nvSpPr>
          <p:cNvPr id="46083" name="Rectangle 3"/>
          <p:cNvSpPr>
            <a:spLocks noGrp="1" noChangeArrowheads="1"/>
          </p:cNvSpPr>
          <p:nvPr>
            <p:ph type="dt" idx="1"/>
          </p:nvPr>
        </p:nvSpPr>
        <p:spPr bwMode="auto">
          <a:xfrm>
            <a:off x="4021138" y="0"/>
            <a:ext cx="3076575" cy="469900"/>
          </a:xfrm>
          <a:prstGeom prst="rect">
            <a:avLst/>
          </a:prstGeom>
          <a:noFill/>
          <a:ln w="9525">
            <a:noFill/>
            <a:miter lim="800000"/>
            <a:headEnd/>
            <a:tailEnd/>
          </a:ln>
        </p:spPr>
        <p:txBody>
          <a:bodyPr vert="horz" wrap="square" lIns="94265" tIns="47133" rIns="94265" bIns="47133" numCol="1" anchor="t" anchorCtr="0" compatLnSpc="1">
            <a:prstTxWarp prst="textNoShape">
              <a:avLst/>
            </a:prstTxWarp>
          </a:bodyPr>
          <a:lstStyle>
            <a:lvl1pPr algn="r" defTabSz="942975">
              <a:defRPr sz="1200" b="0">
                <a:solidFill>
                  <a:schemeClr val="tx1"/>
                </a:solidFill>
                <a:latin typeface="Calibri" pitchFamily="34" charset="0"/>
              </a:defRPr>
            </a:lvl1pPr>
          </a:lstStyle>
          <a:p>
            <a:pPr>
              <a:defRPr/>
            </a:pPr>
            <a:fld id="{ECA0C9B9-8045-4457-91B8-AFE4CA16B812}" type="datetimeFigureOut">
              <a:rPr lang="en-US"/>
              <a:pPr>
                <a:defRPr/>
              </a:pPr>
              <a:t>8/20/2012</a:t>
            </a:fld>
            <a:endParaRPr lang="en-US"/>
          </a:p>
        </p:txBody>
      </p:sp>
      <p:sp>
        <p:nvSpPr>
          <p:cNvPr id="15364" name="Rectangle 4"/>
          <p:cNvSpPr>
            <a:spLocks noGrp="1" noRot="1" noChangeAspect="1" noChangeArrowheads="1" noTextEdit="1"/>
          </p:cNvSpPr>
          <p:nvPr>
            <p:ph type="sldImg" idx="2"/>
          </p:nvPr>
        </p:nvSpPr>
        <p:spPr bwMode="auto">
          <a:xfrm>
            <a:off x="1200150" y="704850"/>
            <a:ext cx="4699000" cy="3524250"/>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709613" y="4464050"/>
            <a:ext cx="5680075" cy="4229100"/>
          </a:xfrm>
          <a:prstGeom prst="rect">
            <a:avLst/>
          </a:prstGeom>
          <a:noFill/>
          <a:ln w="9525">
            <a:noFill/>
            <a:miter lim="800000"/>
            <a:headEnd/>
            <a:tailEnd/>
          </a:ln>
        </p:spPr>
        <p:txBody>
          <a:bodyPr vert="horz" wrap="square" lIns="94265" tIns="47133" rIns="94265" bIns="4713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6086" name="Rectangle 6"/>
          <p:cNvSpPr>
            <a:spLocks noGrp="1" noChangeArrowheads="1"/>
          </p:cNvSpPr>
          <p:nvPr>
            <p:ph type="ftr" sz="quarter" idx="4"/>
          </p:nvPr>
        </p:nvSpPr>
        <p:spPr bwMode="auto">
          <a:xfrm>
            <a:off x="0" y="8926513"/>
            <a:ext cx="3076575" cy="469900"/>
          </a:xfrm>
          <a:prstGeom prst="rect">
            <a:avLst/>
          </a:prstGeom>
          <a:noFill/>
          <a:ln w="9525">
            <a:noFill/>
            <a:miter lim="800000"/>
            <a:headEnd/>
            <a:tailEnd/>
          </a:ln>
        </p:spPr>
        <p:txBody>
          <a:bodyPr vert="horz" wrap="square" lIns="94265" tIns="47133" rIns="94265" bIns="47133" numCol="1" anchor="b" anchorCtr="0" compatLnSpc="1">
            <a:prstTxWarp prst="textNoShape">
              <a:avLst/>
            </a:prstTxWarp>
          </a:bodyPr>
          <a:lstStyle>
            <a:lvl1pPr defTabSz="942975">
              <a:defRPr sz="1200" b="0">
                <a:solidFill>
                  <a:schemeClr val="tx1"/>
                </a:solidFill>
                <a:latin typeface="Calibri" pitchFamily="34" charset="0"/>
              </a:defRPr>
            </a:lvl1pPr>
          </a:lstStyle>
          <a:p>
            <a:pPr>
              <a:defRPr/>
            </a:pPr>
            <a:endParaRPr lang="en-US"/>
          </a:p>
        </p:txBody>
      </p:sp>
      <p:sp>
        <p:nvSpPr>
          <p:cNvPr id="46087" name="Rectangle 7"/>
          <p:cNvSpPr>
            <a:spLocks noGrp="1" noChangeArrowheads="1"/>
          </p:cNvSpPr>
          <p:nvPr>
            <p:ph type="sldNum" sz="quarter" idx="5"/>
          </p:nvPr>
        </p:nvSpPr>
        <p:spPr bwMode="auto">
          <a:xfrm>
            <a:off x="4021138" y="8926513"/>
            <a:ext cx="3076575" cy="469900"/>
          </a:xfrm>
          <a:prstGeom prst="rect">
            <a:avLst/>
          </a:prstGeom>
          <a:noFill/>
          <a:ln w="9525">
            <a:noFill/>
            <a:miter lim="800000"/>
            <a:headEnd/>
            <a:tailEnd/>
          </a:ln>
        </p:spPr>
        <p:txBody>
          <a:bodyPr vert="horz" wrap="square" lIns="94265" tIns="47133" rIns="94265" bIns="47133" numCol="1" anchor="b" anchorCtr="0" compatLnSpc="1">
            <a:prstTxWarp prst="textNoShape">
              <a:avLst/>
            </a:prstTxWarp>
          </a:bodyPr>
          <a:lstStyle>
            <a:lvl1pPr algn="r" defTabSz="942975">
              <a:defRPr sz="1200" b="0">
                <a:solidFill>
                  <a:schemeClr val="tx1"/>
                </a:solidFill>
                <a:latin typeface="Calibri" pitchFamily="34" charset="0"/>
              </a:defRPr>
            </a:lvl1pPr>
          </a:lstStyle>
          <a:p>
            <a:pPr>
              <a:defRPr/>
            </a:pPr>
            <a:fld id="{53AEB089-EC4C-4BB2-9458-001D99E584BD}" type="slidenum">
              <a:rPr lang="en-US"/>
              <a:pPr>
                <a:defRPr/>
              </a:pPr>
              <a:t>‹#›</a:t>
            </a:fld>
            <a:endParaRPr lang="en-US"/>
          </a:p>
        </p:txBody>
      </p:sp>
    </p:spTree>
    <p:extLst>
      <p:ext uri="{BB962C8B-B14F-4D97-AF65-F5344CB8AC3E}">
        <p14:creationId xmlns:p14="http://schemas.microsoft.com/office/powerpoint/2010/main" val="13933934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r>
              <a:rPr lang="en-US" smtClean="0"/>
              <a:t>People want to do right…and punish those who don’t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r>
              <a:rPr lang="en-US" smtClean="0"/>
              <a:t>When things are complicated…the tendency is to do nothing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r>
              <a:rPr lang="en-US" smtClean="0"/>
              <a:t>How we feel and act is based on relativity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p:spPr>
        <p:txBody>
          <a:bodyPr/>
          <a:lstStyle/>
          <a:p>
            <a:r>
              <a:rPr lang="en-US" smtClean="0"/>
              <a:t>Everyone thinks they’re special…we aren’t any different than anyone else…go ask what it’s like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p:spPr>
        <p:txBody>
          <a:bodyPr/>
          <a:lstStyle/>
          <a:p>
            <a:r>
              <a:rPr lang="en-US" smtClean="0"/>
              <a:t>Experience is often just familiarity not always superiority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p:spPr>
        <p:txBody>
          <a:bodyPr/>
          <a:lstStyle/>
          <a:p>
            <a:pPr eaLnBrk="1" hangingPunct="1">
              <a:spcBef>
                <a:spcPct val="0"/>
              </a:spcBef>
            </a:pPr>
            <a:endParaRPr lang="en-US" smtClean="0"/>
          </a:p>
          <a:p>
            <a:pPr eaLnBrk="1" hangingPunct="1">
              <a:spcBef>
                <a:spcPct val="0"/>
              </a:spcBef>
            </a:pPr>
            <a:r>
              <a:rPr lang="en-US" smtClean="0"/>
              <a:t>A Mercer survey found that only 9% of CFOs view their HR departments as primarily strategic, and a 2003 Accenture study revealed widespread executive dissatisfaction with HR’s strategic contribution. </a:t>
            </a:r>
          </a:p>
          <a:p>
            <a:pPr eaLnBrk="1" hangingPunct="1">
              <a:spcBef>
                <a:spcPct val="0"/>
              </a:spcBef>
            </a:pPr>
            <a:r>
              <a:rPr lang="en-US" smtClean="0"/>
              <a:t> </a:t>
            </a:r>
          </a:p>
          <a:p>
            <a:pPr eaLnBrk="1" hangingPunct="1">
              <a:spcBef>
                <a:spcPct val="0"/>
              </a:spcBef>
            </a:pPr>
            <a:r>
              <a:rPr lang="en-US" smtClean="0"/>
              <a:t>What exactly are these C-level executives looking for from a reinvented, strategic HR department? What can you do to rise to C-level expectations? Here’s what the research indicates that forward-looking HR departments need to do.</a:t>
            </a:r>
          </a:p>
          <a:p>
            <a:pPr eaLnBrk="1" hangingPunct="1">
              <a:spcBef>
                <a:spcPct val="0"/>
              </a:spcBef>
            </a:pPr>
            <a:endParaRPr lang="en-US" smtClean="0"/>
          </a:p>
          <a:p>
            <a:pPr marL="0" lvl="2" eaLnBrk="1" hangingPunct="1">
              <a:spcBef>
                <a:spcPct val="0"/>
              </a:spcBef>
            </a:pPr>
            <a:r>
              <a:rPr lang="en-US" smtClean="0"/>
              <a:t>According to research published in the AMA’s Management Review, these executives place a very high value on information like employee performance data—yet a mere 16% trust the numbers HR comes up with</a:t>
            </a:r>
          </a:p>
          <a:p>
            <a:pPr eaLnBrk="1" hangingPunct="1">
              <a:spcBef>
                <a:spcPct val="0"/>
              </a:spcBef>
            </a:pPr>
            <a:endParaRPr lang="en-US" smtClean="0"/>
          </a:p>
        </p:txBody>
      </p:sp>
      <p:sp>
        <p:nvSpPr>
          <p:cNvPr id="45059" name="Slide Number Placeholder 3"/>
          <p:cNvSpPr txBox="1">
            <a:spLocks noGrp="1"/>
          </p:cNvSpPr>
          <p:nvPr/>
        </p:nvSpPr>
        <p:spPr bwMode="auto">
          <a:xfrm>
            <a:off x="4021138" y="8926513"/>
            <a:ext cx="3076575" cy="469900"/>
          </a:xfrm>
          <a:prstGeom prst="rect">
            <a:avLst/>
          </a:prstGeom>
          <a:noFill/>
          <a:ln w="9525">
            <a:noFill/>
            <a:miter lim="800000"/>
            <a:headEnd/>
            <a:tailEnd/>
          </a:ln>
        </p:spPr>
        <p:txBody>
          <a:bodyPr lIns="94265" tIns="47133" rIns="94265" bIns="47133" anchor="b"/>
          <a:lstStyle/>
          <a:p>
            <a:pPr algn="r" defTabSz="942975"/>
            <a:fld id="{35748A07-F60A-4E33-ACE8-708F9E93B619}" type="slidenum">
              <a:rPr lang="en-US" sz="1200" b="0">
                <a:solidFill>
                  <a:schemeClr val="tx1"/>
                </a:solidFill>
                <a:latin typeface="Calibri" pitchFamily="34" charset="0"/>
              </a:rPr>
              <a:pPr algn="r" defTabSz="942975"/>
              <a:t>22</a:t>
            </a:fld>
            <a:endParaRPr lang="en-US" sz="1200" b="0">
              <a:solidFill>
                <a:schemeClr val="tx1"/>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p:spPr>
        <p:txBody>
          <a:bodyPr/>
          <a:lstStyle/>
          <a:p>
            <a:pPr eaLnBrk="1" hangingPunct="1">
              <a:spcBef>
                <a:spcPct val="0"/>
              </a:spcBef>
            </a:pPr>
            <a:endParaRPr lang="en-US" i="1" smtClean="0"/>
          </a:p>
          <a:p>
            <a:pPr eaLnBrk="1" hangingPunct="1">
              <a:spcBef>
                <a:spcPct val="0"/>
              </a:spcBef>
            </a:pPr>
            <a:r>
              <a:rPr lang="en-US" i="1" smtClean="0"/>
              <a:t>You would never know it, though, to look at the companies today where the CFO reigns supreme and HR is relegated to the background. It just doesn’t make sense. If you owned the Boston Red Sox, for instance, would you hang around with the team accountant or the director of player personnel? Sure, the accountant can tell you the financials. But the director of player personnel knows what it takes to win: how good each player is and where to find strong recruits to fill talent gaps.”</a:t>
            </a:r>
          </a:p>
          <a:p>
            <a:pPr eaLnBrk="1" hangingPunct="1">
              <a:spcBef>
                <a:spcPct val="0"/>
              </a:spcBef>
            </a:pPr>
            <a:endParaRPr lang="en-US" i="1" smtClean="0"/>
          </a:p>
          <a:p>
            <a:pPr eaLnBrk="1" hangingPunct="1">
              <a:spcBef>
                <a:spcPct val="0"/>
              </a:spcBef>
            </a:pPr>
            <a:r>
              <a:rPr lang="en-US" smtClean="0"/>
              <a:t>HR should be #2 function in company.  Often it is 5</a:t>
            </a:r>
            <a:r>
              <a:rPr lang="en-US" baseline="30000" smtClean="0"/>
              <a:t>th</a:t>
            </a:r>
            <a:r>
              <a:rPr lang="en-US" smtClean="0"/>
              <a:t>, 6</a:t>
            </a:r>
            <a:r>
              <a:rPr lang="en-US" baseline="30000" smtClean="0"/>
              <a:t>th</a:t>
            </a:r>
            <a:r>
              <a:rPr lang="en-US" smtClean="0"/>
              <a:t>, or even worse.  </a:t>
            </a:r>
          </a:p>
          <a:p>
            <a:pPr eaLnBrk="1" hangingPunct="1">
              <a:spcBef>
                <a:spcPct val="0"/>
              </a:spcBef>
            </a:pPr>
            <a:r>
              <a:rPr lang="en-US" smtClean="0"/>
              <a:t>*Houston Texans – who do you think McNair spends more time w/ --  Team Accountant or VP of Player Personnel? Bobby Grier - Associate Director of Pro Personnel</a:t>
            </a:r>
            <a:endParaRPr lang="en-US" i="1" smtClean="0"/>
          </a:p>
          <a:p>
            <a:pPr eaLnBrk="1" hangingPunct="1">
              <a:spcBef>
                <a:spcPct val="0"/>
              </a:spcBef>
            </a:pPr>
            <a:endParaRPr lang="en-US" smtClean="0"/>
          </a:p>
        </p:txBody>
      </p:sp>
      <p:sp>
        <p:nvSpPr>
          <p:cNvPr id="50179" name="Slide Number Placeholder 3"/>
          <p:cNvSpPr txBox="1">
            <a:spLocks noGrp="1"/>
          </p:cNvSpPr>
          <p:nvPr/>
        </p:nvSpPr>
        <p:spPr bwMode="auto">
          <a:xfrm>
            <a:off x="4021138" y="8926513"/>
            <a:ext cx="3076575" cy="469900"/>
          </a:xfrm>
          <a:prstGeom prst="rect">
            <a:avLst/>
          </a:prstGeom>
          <a:noFill/>
          <a:ln w="9525">
            <a:noFill/>
            <a:miter lim="800000"/>
            <a:headEnd/>
            <a:tailEnd/>
          </a:ln>
        </p:spPr>
        <p:txBody>
          <a:bodyPr lIns="94265" tIns="47133" rIns="94265" bIns="47133" anchor="b"/>
          <a:lstStyle/>
          <a:p>
            <a:pPr algn="r" defTabSz="942975"/>
            <a:fld id="{203E2736-6CF4-42FB-8EA4-7B261BA858CB}" type="slidenum">
              <a:rPr lang="en-US" sz="1200" b="0">
                <a:solidFill>
                  <a:schemeClr val="tx1"/>
                </a:solidFill>
                <a:latin typeface="Calibri" pitchFamily="34" charset="0"/>
              </a:rPr>
              <a:pPr algn="r" defTabSz="942975"/>
              <a:t>26</a:t>
            </a:fld>
            <a:endParaRPr lang="en-US" sz="1200" b="0">
              <a:solidFill>
                <a:schemeClr val="tx1"/>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111F92C-781B-4479-970D-68241A5F48C7}" type="datetimeFigureOut">
              <a:rPr lang="en-US"/>
              <a:pPr>
                <a:defRPr/>
              </a:pPr>
              <a:t>8/20/2012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0D56B7-305F-4017-9DF4-1DE3B1ECB77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A660A8-DECC-43FE-907D-54105E8DDA57}" type="datetimeFigureOut">
              <a:rPr lang="en-US"/>
              <a:pPr>
                <a:defRPr/>
              </a:pPr>
              <a:t>8/20/2012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01088F-FA68-4F24-9D10-6F506F12719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3C7371-86D6-414A-892B-132DFC586189}" type="datetimeFigureOut">
              <a:rPr lang="en-US"/>
              <a:pPr>
                <a:defRPr/>
              </a:pPr>
              <a:t>8/20/2012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FB6AE8-72F0-4EB4-902B-306BE57F3E7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C33DBB4A-3D42-4585-A6FD-FCDF9FA9D7B4}" type="datetimeFigureOut">
              <a:rPr lang="en-US"/>
              <a:pPr>
                <a:defRPr/>
              </a:pPr>
              <a:t>8/20/2012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6B7C79-24F0-4134-A6A7-8E5C625EBC6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A55F629A-0B98-4AF3-AD9B-30DA83FCC2DF}" type="datetimeFigureOut">
              <a:rPr lang="en-US"/>
              <a:pPr>
                <a:defRPr/>
              </a:pPr>
              <a:t>8/20/2012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4232D2-EB19-4E0B-B2DC-1E2E04BF5CB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94B989-0935-41E1-B51C-FE35088D80B9}" type="datetimeFigureOut">
              <a:rPr lang="en-US"/>
              <a:pPr>
                <a:defRPr/>
              </a:pPr>
              <a:t>8/20/2012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6E8519-AED6-4B1A-BF15-CC476AF3CF7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3B7613D-0DD2-4DFF-948A-9430CDA6F3BD}" type="datetimeFigureOut">
              <a:rPr lang="en-US"/>
              <a:pPr>
                <a:defRPr/>
              </a:pPr>
              <a:t>8/20/2012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7D0EAE-ED95-44BB-BB66-768BA912B97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6120649-67EA-4D7C-80D9-DD9DF4C94AA3}" type="datetimeFigureOut">
              <a:rPr lang="en-US"/>
              <a:pPr>
                <a:defRPr/>
              </a:pPr>
              <a:t>8/20/2012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9CEC75-520A-4DB9-A00C-D102886B0FD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5023E0-C2AD-4D0E-9C69-E59D613E2741}" type="datetimeFigureOut">
              <a:rPr lang="en-US"/>
              <a:pPr>
                <a:defRPr/>
              </a:pPr>
              <a:t>8/20/2012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AC801EB-6D79-4D99-8D01-6E31A30F5D0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EDE7E72-D916-49D3-AE91-E07812E02FBF}" type="datetimeFigureOut">
              <a:rPr lang="en-US"/>
              <a:pPr>
                <a:defRPr/>
              </a:pPr>
              <a:t>8/20/2012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F61D1C6-3709-44E9-8F6A-0343E91E5BE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E4AD68E-DC66-4FC6-837D-29FF48E85B1B}" type="datetimeFigureOut">
              <a:rPr lang="en-US"/>
              <a:pPr>
                <a:defRPr/>
              </a:pPr>
              <a:t>8/20/2012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013AD7F-1560-4171-A510-F71B1A26C2F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453A67-E616-447E-8095-51A82F28FFE7}" type="datetimeFigureOut">
              <a:rPr lang="en-US"/>
              <a:pPr>
                <a:defRPr/>
              </a:pPr>
              <a:t>8/20/2012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9DA256-9063-4073-BA44-7F21317CED5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8292EC6-48D9-4A66-92F7-5258C6F40585}" type="datetimeFigureOut">
              <a:rPr lang="en-US"/>
              <a:pPr>
                <a:defRPr/>
              </a:pPr>
              <a:t>8/20/2012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AD6437-9B37-486E-B092-7C347E48F8C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Documents and Settings\Collin McConkey\My Documents\My Pictures\CGRV0010.JPG"/>
          <p:cNvPicPr>
            <a:picLocks noChangeAspect="1" noChangeArrowheads="1"/>
          </p:cNvPicPr>
          <p:nvPr/>
        </p:nvPicPr>
        <p:blipFill>
          <a:blip r:embed="rId15"/>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schemeClr val="tx1">
                    <a:tint val="75000"/>
                  </a:schemeClr>
                </a:solidFill>
                <a:effectLst/>
                <a:latin typeface="+mn-lt"/>
                <a:cs typeface="+mn-cs"/>
              </a:defRPr>
            </a:lvl1pPr>
          </a:lstStyle>
          <a:p>
            <a:pPr>
              <a:defRPr/>
            </a:pPr>
            <a:fld id="{6CC96993-2963-47A1-959D-5C92CDD3AC42}" type="datetimeFigureOut">
              <a:rPr lang="en-US"/>
              <a:pPr>
                <a:defRPr/>
              </a:pPr>
              <a:t>8/20/2012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effectLst/>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schemeClr val="tx1">
                    <a:tint val="75000"/>
                  </a:schemeClr>
                </a:solidFill>
                <a:effectLst/>
                <a:latin typeface="+mn-lt"/>
                <a:cs typeface="+mn-cs"/>
              </a:defRPr>
            </a:lvl1pPr>
          </a:lstStyle>
          <a:p>
            <a:pPr>
              <a:defRPr/>
            </a:pPr>
            <a:fld id="{872DA42F-4772-4E6B-A197-EA05F1193A2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humanresources.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hyperlink" Target="http://www.nasdaq.com/aspx/historical_quotes.aspx?symbol=ABD&amp;selected=ABD" TargetMode="External"/><Relationship Id="rId2" Type="http://schemas.openxmlformats.org/officeDocument/2006/relationships/image" Target="http://www.nasdaq.com/images/qn_user-prefs3.png" TargetMode="Externa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a:hlinkClick r:id="rId2"/>
          </p:cNvPr>
          <p:cNvSpPr>
            <a:spLocks noChangeArrowheads="1"/>
          </p:cNvSpPr>
          <p:nvPr/>
        </p:nvSpPr>
        <p:spPr bwMode="auto">
          <a:xfrm>
            <a:off x="0" y="0"/>
            <a:ext cx="9144000" cy="0"/>
          </a:xfrm>
          <a:prstGeom prst="rect">
            <a:avLst/>
          </a:prstGeom>
          <a:noFill/>
          <a:ln w="9525">
            <a:noFill/>
            <a:miter lim="800000"/>
            <a:headEnd/>
            <a:tailEnd/>
          </a:ln>
          <a:effectLst/>
        </p:spPr>
        <p:txBody>
          <a:bodyPr anchor="ctr">
            <a:spAutoFit/>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p:nvPr>
        </p:nvSpPr>
        <p:spPr/>
        <p:txBody>
          <a:bodyPr/>
          <a:lstStyle/>
          <a:p>
            <a:pPr>
              <a:defRPr/>
            </a:pPr>
            <a:r>
              <a:rPr lang="en-US" sz="5400" b="1" smtClean="0">
                <a:solidFill>
                  <a:schemeClr val="bg1"/>
                </a:solidFill>
                <a:effectLst>
                  <a:outerShdw blurRad="38100" dist="38100" dir="2700000" algn="tl">
                    <a:srgbClr val="C0C0C0"/>
                  </a:outerShdw>
                </a:effectLst>
                <a:latin typeface="Bodoni MT Black" pitchFamily="18" charset="0"/>
              </a:rPr>
              <a:t>The Mystery Influence</a:t>
            </a:r>
          </a:p>
        </p:txBody>
      </p:sp>
      <p:pic>
        <p:nvPicPr>
          <p:cNvPr id="76803" name="Picture 3" descr="donor_default"/>
          <p:cNvPicPr>
            <a:picLocks noChangeAspect="1" noChangeArrowheads="1"/>
          </p:cNvPicPr>
          <p:nvPr/>
        </p:nvPicPr>
        <p:blipFill>
          <a:blip r:embed="rId3"/>
          <a:srcRect/>
          <a:stretch>
            <a:fillRect/>
          </a:stretch>
        </p:blipFill>
        <p:spPr bwMode="auto">
          <a:xfrm>
            <a:off x="533400" y="1371600"/>
            <a:ext cx="8210550" cy="4908550"/>
          </a:xfrm>
          <a:prstGeom prst="rect">
            <a:avLst/>
          </a:prstGeom>
          <a:noFill/>
          <a:ln w="9525">
            <a:noFill/>
            <a:miter lim="800000"/>
            <a:headEnd/>
            <a:tailEnd/>
          </a:ln>
        </p:spPr>
      </p:pic>
      <p:sp>
        <p:nvSpPr>
          <p:cNvPr id="23556" name="Text Box 4"/>
          <p:cNvSpPr txBox="1">
            <a:spLocks noChangeArrowheads="1"/>
          </p:cNvSpPr>
          <p:nvPr/>
        </p:nvSpPr>
        <p:spPr bwMode="auto">
          <a:xfrm>
            <a:off x="609600" y="5334000"/>
            <a:ext cx="8077200" cy="822325"/>
          </a:xfrm>
          <a:prstGeom prst="rect">
            <a:avLst/>
          </a:prstGeom>
          <a:solidFill>
            <a:srgbClr val="FFFFFF"/>
          </a:solidFill>
          <a:ln w="9525">
            <a:noFill/>
            <a:miter lim="800000"/>
            <a:headEnd/>
            <a:tailEnd/>
          </a:ln>
        </p:spPr>
        <p:txBody>
          <a:bodyPr>
            <a:spAutoFit/>
          </a:bodyPr>
          <a:lstStyle/>
          <a:p>
            <a:pPr>
              <a:spcBef>
                <a:spcPct val="50000"/>
              </a:spcBef>
            </a:pPr>
            <a:r>
              <a:rPr lang="en-US" sz="2400">
                <a:solidFill>
                  <a:schemeClr val="tx1"/>
                </a:solidFill>
              </a:rPr>
              <a:t>If people are essentially altruistic…why are these results so skewed?</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6803"/>
                                        </p:tgtEl>
                                        <p:attrNameLst>
                                          <p:attrName>style.visibility</p:attrName>
                                        </p:attrNameLst>
                                      </p:cBhvr>
                                      <p:to>
                                        <p:strVal val="visible"/>
                                      </p:to>
                                    </p:set>
                                    <p:anim calcmode="lin" valueType="num">
                                      <p:cBhvr additive="base">
                                        <p:cTn id="7" dur="500" fill="hold"/>
                                        <p:tgtEl>
                                          <p:spTgt spid="76803"/>
                                        </p:tgtEl>
                                        <p:attrNameLst>
                                          <p:attrName>ppt_x</p:attrName>
                                        </p:attrNameLst>
                                      </p:cBhvr>
                                      <p:tavLst>
                                        <p:tav tm="0">
                                          <p:val>
                                            <p:strVal val="#ppt_x"/>
                                          </p:val>
                                        </p:tav>
                                        <p:tav tm="100000">
                                          <p:val>
                                            <p:strVal val="#ppt_x"/>
                                          </p:val>
                                        </p:tav>
                                      </p:tavLst>
                                    </p:anim>
                                    <p:anim calcmode="lin" valueType="num">
                                      <p:cBhvr additive="base">
                                        <p:cTn id="8" dur="500" fill="hold"/>
                                        <p:tgtEl>
                                          <p:spTgt spid="76803"/>
                                        </p:tgtEl>
                                        <p:attrNameLst>
                                          <p:attrName>ppt_y</p:attrName>
                                        </p:attrNameLst>
                                      </p:cBhvr>
                                      <p:tavLst>
                                        <p:tav tm="0">
                                          <p:val>
                                            <p:strVal val="1+#ppt_h/2"/>
                                          </p:val>
                                        </p:tav>
                                        <p:tav tm="100000">
                                          <p:val>
                                            <p:strVal val="#ppt_y"/>
                                          </p:val>
                                        </p:tav>
                                      </p:tavLst>
                                    </p:anim>
                                  </p:childTnLst>
                                </p:cTn>
                              </p:par>
                              <p:par>
                                <p:cTn id="9" presetID="9" presetClass="entr" presetSubtype="0" fill="hold" grpId="0" nodeType="withEffect">
                                  <p:stCondLst>
                                    <p:cond delay="0"/>
                                  </p:stCondLst>
                                  <p:childTnLst>
                                    <p:set>
                                      <p:cBhvr>
                                        <p:cTn id="10" dur="1" fill="hold">
                                          <p:stCondLst>
                                            <p:cond delay="0"/>
                                          </p:stCondLst>
                                        </p:cTn>
                                        <p:tgtEl>
                                          <p:spTgt spid="23556"/>
                                        </p:tgtEl>
                                        <p:attrNameLst>
                                          <p:attrName>style.visibility</p:attrName>
                                        </p:attrNameLst>
                                      </p:cBhvr>
                                      <p:to>
                                        <p:strVal val="visible"/>
                                      </p:to>
                                    </p:set>
                                    <p:animEffect transition="in" filter="dissolve">
                                      <p:cBhvr>
                                        <p:cTn id="11"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p:nvPr>
        </p:nvSpPr>
        <p:spPr>
          <a:xfrm>
            <a:off x="457200" y="0"/>
            <a:ext cx="8229600" cy="1143000"/>
          </a:xfrm>
        </p:spPr>
        <p:txBody>
          <a:bodyPr/>
          <a:lstStyle/>
          <a:p>
            <a:pPr>
              <a:defRPr/>
            </a:pPr>
            <a:r>
              <a:rPr lang="en-US" b="1" smtClean="0">
                <a:solidFill>
                  <a:schemeClr val="bg1"/>
                </a:solidFill>
                <a:effectLst>
                  <a:outerShdw blurRad="38100" dist="38100" dir="2700000" algn="tl">
                    <a:srgbClr val="C0C0C0"/>
                  </a:outerShdw>
                </a:effectLst>
                <a:latin typeface="Bodoni MT Black" pitchFamily="18" charset="0"/>
              </a:rPr>
              <a:t>Happiness &amp; Satisfaction</a:t>
            </a:r>
          </a:p>
        </p:txBody>
      </p:sp>
      <p:pic>
        <p:nvPicPr>
          <p:cNvPr id="78851" name="Picture 3" descr="2006-FORD-F350-XLT-SD"/>
          <p:cNvPicPr>
            <a:picLocks noChangeAspect="1" noChangeArrowheads="1"/>
          </p:cNvPicPr>
          <p:nvPr/>
        </p:nvPicPr>
        <p:blipFill>
          <a:blip r:embed="rId3"/>
          <a:srcRect/>
          <a:stretch>
            <a:fillRect/>
          </a:stretch>
        </p:blipFill>
        <p:spPr bwMode="auto">
          <a:xfrm>
            <a:off x="5715000" y="2809875"/>
            <a:ext cx="2895600" cy="1873250"/>
          </a:xfrm>
          <a:prstGeom prst="rect">
            <a:avLst/>
          </a:prstGeom>
          <a:noFill/>
          <a:ln w="9525">
            <a:noFill/>
            <a:miter lim="800000"/>
            <a:headEnd/>
            <a:tailEnd/>
          </a:ln>
        </p:spPr>
      </p:pic>
      <p:pic>
        <p:nvPicPr>
          <p:cNvPr id="78852" name="Picture 4" descr="ANd9GcRxj5DHlP4qo1cQcZ3MUfmepHYOs4PV0uiAXJMIVZztn53yIn6paA"/>
          <p:cNvPicPr>
            <a:picLocks noChangeAspect="1" noChangeArrowheads="1"/>
          </p:cNvPicPr>
          <p:nvPr/>
        </p:nvPicPr>
        <p:blipFill>
          <a:blip r:embed="rId4"/>
          <a:srcRect/>
          <a:stretch>
            <a:fillRect/>
          </a:stretch>
        </p:blipFill>
        <p:spPr bwMode="auto">
          <a:xfrm>
            <a:off x="609600" y="2895600"/>
            <a:ext cx="2438400" cy="1622425"/>
          </a:xfrm>
          <a:prstGeom prst="rect">
            <a:avLst/>
          </a:prstGeom>
          <a:noFill/>
          <a:ln w="9525">
            <a:noFill/>
            <a:miter lim="800000"/>
            <a:headEnd/>
            <a:tailEnd/>
          </a:ln>
        </p:spPr>
      </p:pic>
      <p:pic>
        <p:nvPicPr>
          <p:cNvPr id="78853" name="Picture 5" descr="ANd9GcQFs9Q7B4HFMAR7lRVRx_1ITIllfnx8Z2VbisYbxeL3gVU818ie9Q"/>
          <p:cNvPicPr>
            <a:picLocks noChangeAspect="1" noChangeArrowheads="1"/>
          </p:cNvPicPr>
          <p:nvPr/>
        </p:nvPicPr>
        <p:blipFill>
          <a:blip r:embed="rId5"/>
          <a:srcRect/>
          <a:stretch>
            <a:fillRect/>
          </a:stretch>
        </p:blipFill>
        <p:spPr bwMode="auto">
          <a:xfrm>
            <a:off x="5334000" y="4495800"/>
            <a:ext cx="3276600" cy="2171700"/>
          </a:xfrm>
          <a:prstGeom prst="rect">
            <a:avLst/>
          </a:prstGeom>
          <a:noFill/>
          <a:ln w="9525">
            <a:noFill/>
            <a:miter lim="800000"/>
            <a:headEnd/>
            <a:tailEnd/>
          </a:ln>
        </p:spPr>
      </p:pic>
      <p:sp>
        <p:nvSpPr>
          <p:cNvPr id="78854" name="Text Box 6"/>
          <p:cNvSpPr txBox="1">
            <a:spLocks noChangeArrowheads="1"/>
          </p:cNvSpPr>
          <p:nvPr/>
        </p:nvSpPr>
        <p:spPr bwMode="auto">
          <a:xfrm>
            <a:off x="3429000" y="2057400"/>
            <a:ext cx="2057400" cy="2654300"/>
          </a:xfrm>
          <a:prstGeom prst="rect">
            <a:avLst/>
          </a:prstGeom>
          <a:noFill/>
          <a:ln w="9525">
            <a:noFill/>
            <a:miter lim="800000"/>
            <a:headEnd/>
            <a:tailEnd/>
          </a:ln>
          <a:effectLst/>
        </p:spPr>
        <p:txBody>
          <a:bodyPr>
            <a:spAutoFit/>
          </a:bodyPr>
          <a:lstStyle/>
          <a:p>
            <a:pPr algn="ctr">
              <a:defRPr/>
            </a:pPr>
            <a:r>
              <a:rPr lang="en-US" sz="2800">
                <a:solidFill>
                  <a:schemeClr val="bg1"/>
                </a:solidFill>
                <a:effectLst>
                  <a:outerShdw blurRad="38100" dist="38100" dir="2700000" algn="tl">
                    <a:srgbClr val="C0C0C0"/>
                  </a:outerShdw>
                </a:effectLst>
              </a:rPr>
              <a:t>They are </a:t>
            </a:r>
          </a:p>
          <a:p>
            <a:pPr algn="ctr">
              <a:defRPr/>
            </a:pPr>
            <a:r>
              <a:rPr lang="en-US" sz="2800">
                <a:solidFill>
                  <a:schemeClr val="bg1"/>
                </a:solidFill>
                <a:effectLst>
                  <a:outerShdw blurRad="38100" dist="38100" dir="2700000" algn="tl">
                    <a:srgbClr val="C0C0C0"/>
                  </a:outerShdw>
                </a:effectLst>
              </a:rPr>
              <a:t>relative </a:t>
            </a:r>
          </a:p>
          <a:p>
            <a:pPr algn="ctr">
              <a:defRPr/>
            </a:pPr>
            <a:r>
              <a:rPr lang="en-US" sz="2800">
                <a:solidFill>
                  <a:schemeClr val="bg1"/>
                </a:solidFill>
                <a:effectLst>
                  <a:outerShdw blurRad="38100" dist="38100" dir="2700000" algn="tl">
                    <a:srgbClr val="C0C0C0"/>
                  </a:outerShdw>
                </a:effectLst>
              </a:rPr>
              <a:t>to what </a:t>
            </a:r>
          </a:p>
          <a:p>
            <a:pPr algn="ctr">
              <a:defRPr/>
            </a:pPr>
            <a:r>
              <a:rPr lang="en-US" sz="2800">
                <a:solidFill>
                  <a:schemeClr val="bg1"/>
                </a:solidFill>
                <a:effectLst>
                  <a:outerShdw blurRad="38100" dist="38100" dir="2700000" algn="tl">
                    <a:srgbClr val="C0C0C0"/>
                  </a:outerShdw>
                </a:effectLst>
              </a:rPr>
              <a:t>others </a:t>
            </a:r>
          </a:p>
          <a:p>
            <a:pPr algn="ctr">
              <a:defRPr/>
            </a:pPr>
            <a:r>
              <a:rPr lang="en-US" sz="2800">
                <a:solidFill>
                  <a:schemeClr val="bg1"/>
                </a:solidFill>
                <a:effectLst>
                  <a:outerShdw blurRad="38100" dist="38100" dir="2700000" algn="tl">
                    <a:srgbClr val="C0C0C0"/>
                  </a:outerShdw>
                </a:effectLst>
              </a:rPr>
              <a:t>Have or </a:t>
            </a:r>
          </a:p>
          <a:p>
            <a:pPr algn="ctr">
              <a:defRPr/>
            </a:pPr>
            <a:r>
              <a:rPr lang="en-US" sz="2800">
                <a:solidFill>
                  <a:schemeClr val="bg1"/>
                </a:solidFill>
                <a:effectLst>
                  <a:outerShdw blurRad="38100" dist="38100" dir="2700000" algn="tl">
                    <a:srgbClr val="C0C0C0"/>
                  </a:outerShdw>
                </a:effectLst>
              </a:rPr>
              <a:t>can get.</a:t>
            </a:r>
          </a:p>
        </p:txBody>
      </p:sp>
      <p:pic>
        <p:nvPicPr>
          <p:cNvPr id="78855" name="Picture 7" descr="mutt"/>
          <p:cNvPicPr>
            <a:picLocks noChangeAspect="1" noChangeArrowheads="1"/>
          </p:cNvPicPr>
          <p:nvPr/>
        </p:nvPicPr>
        <p:blipFill>
          <a:blip r:embed="rId6"/>
          <a:srcRect/>
          <a:stretch>
            <a:fillRect/>
          </a:stretch>
        </p:blipFill>
        <p:spPr bwMode="auto">
          <a:xfrm>
            <a:off x="838200" y="1295400"/>
            <a:ext cx="1981200" cy="1490663"/>
          </a:xfrm>
          <a:prstGeom prst="rect">
            <a:avLst/>
          </a:prstGeom>
          <a:noFill/>
          <a:ln w="9525">
            <a:noFill/>
            <a:miter lim="800000"/>
            <a:headEnd/>
            <a:tailEnd/>
          </a:ln>
        </p:spPr>
      </p:pic>
      <p:pic>
        <p:nvPicPr>
          <p:cNvPr id="78856" name="Picture 8" descr="bungalow28"/>
          <p:cNvPicPr>
            <a:picLocks noChangeAspect="1" noChangeArrowheads="1"/>
          </p:cNvPicPr>
          <p:nvPr/>
        </p:nvPicPr>
        <p:blipFill>
          <a:blip r:embed="rId7"/>
          <a:srcRect/>
          <a:stretch>
            <a:fillRect/>
          </a:stretch>
        </p:blipFill>
        <p:spPr bwMode="auto">
          <a:xfrm>
            <a:off x="457200" y="4648200"/>
            <a:ext cx="2609850" cy="1957388"/>
          </a:xfrm>
          <a:prstGeom prst="rect">
            <a:avLst/>
          </a:prstGeom>
          <a:noFill/>
          <a:ln w="9525">
            <a:noFill/>
            <a:miter lim="800000"/>
            <a:headEnd/>
            <a:tailEnd/>
          </a:ln>
        </p:spPr>
      </p:pic>
      <p:sp>
        <p:nvSpPr>
          <p:cNvPr id="29704" name="AutoShape 9" descr="2Q=="/>
          <p:cNvSpPr>
            <a:spLocks noChangeAspect="1" noChangeArrowheads="1"/>
          </p:cNvSpPr>
          <p:nvPr/>
        </p:nvSpPr>
        <p:spPr bwMode="auto">
          <a:xfrm>
            <a:off x="3352800" y="2490788"/>
            <a:ext cx="2438400" cy="1876425"/>
          </a:xfrm>
          <a:prstGeom prst="rect">
            <a:avLst/>
          </a:prstGeom>
          <a:noFill/>
          <a:ln w="9525">
            <a:noFill/>
            <a:miter lim="800000"/>
            <a:headEnd/>
            <a:tailEnd/>
          </a:ln>
        </p:spPr>
        <p:txBody>
          <a:bodyPr/>
          <a:lstStyle/>
          <a:p>
            <a:endParaRPr lang="en-US"/>
          </a:p>
        </p:txBody>
      </p:sp>
      <p:pic>
        <p:nvPicPr>
          <p:cNvPr id="78858" name="Picture 10" descr="ANd9GcR6wWiOR3jRnzSEPfiWD6nl2j8R6fDPC1GXCwxEe_UdFJIYtTWe"/>
          <p:cNvPicPr>
            <a:picLocks noChangeAspect="1" noChangeArrowheads="1"/>
          </p:cNvPicPr>
          <p:nvPr/>
        </p:nvPicPr>
        <p:blipFill>
          <a:blip r:embed="rId8"/>
          <a:srcRect/>
          <a:stretch>
            <a:fillRect/>
          </a:stretch>
        </p:blipFill>
        <p:spPr bwMode="auto">
          <a:xfrm>
            <a:off x="5867400" y="914400"/>
            <a:ext cx="2438400" cy="21145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8855"/>
                                        </p:tgtEl>
                                        <p:attrNameLst>
                                          <p:attrName>style.visibility</p:attrName>
                                        </p:attrNameLst>
                                      </p:cBhvr>
                                      <p:to>
                                        <p:strVal val="visible"/>
                                      </p:to>
                                    </p:set>
                                    <p:animEffect transition="in" filter="dissolve">
                                      <p:cBhvr>
                                        <p:cTn id="7" dur="500"/>
                                        <p:tgtEl>
                                          <p:spTgt spid="7885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8852"/>
                                        </p:tgtEl>
                                        <p:attrNameLst>
                                          <p:attrName>style.visibility</p:attrName>
                                        </p:attrNameLst>
                                      </p:cBhvr>
                                      <p:to>
                                        <p:strVal val="visible"/>
                                      </p:to>
                                    </p:set>
                                    <p:animEffect transition="in" filter="dissolve">
                                      <p:cBhvr>
                                        <p:cTn id="12" dur="500"/>
                                        <p:tgtEl>
                                          <p:spTgt spid="7885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8856"/>
                                        </p:tgtEl>
                                        <p:attrNameLst>
                                          <p:attrName>style.visibility</p:attrName>
                                        </p:attrNameLst>
                                      </p:cBhvr>
                                      <p:to>
                                        <p:strVal val="visible"/>
                                      </p:to>
                                    </p:set>
                                    <p:animEffect transition="in" filter="dissolve">
                                      <p:cBhvr>
                                        <p:cTn id="17" dur="500"/>
                                        <p:tgtEl>
                                          <p:spTgt spid="7885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8858"/>
                                        </p:tgtEl>
                                        <p:attrNameLst>
                                          <p:attrName>style.visibility</p:attrName>
                                        </p:attrNameLst>
                                      </p:cBhvr>
                                      <p:to>
                                        <p:strVal val="visible"/>
                                      </p:to>
                                    </p:set>
                                    <p:animEffect transition="in" filter="dissolve">
                                      <p:cBhvr>
                                        <p:cTn id="22" dur="500"/>
                                        <p:tgtEl>
                                          <p:spTgt spid="78858"/>
                                        </p:tgtEl>
                                      </p:cBhvr>
                                    </p:animEffect>
                                  </p:childTnLst>
                                </p:cTn>
                              </p:par>
                              <p:par>
                                <p:cTn id="23" presetID="9" presetClass="entr" presetSubtype="0" fill="hold" nodeType="withEffect">
                                  <p:stCondLst>
                                    <p:cond delay="0"/>
                                  </p:stCondLst>
                                  <p:childTnLst>
                                    <p:set>
                                      <p:cBhvr>
                                        <p:cTn id="24" dur="1" fill="hold">
                                          <p:stCondLst>
                                            <p:cond delay="0"/>
                                          </p:stCondLst>
                                        </p:cTn>
                                        <p:tgtEl>
                                          <p:spTgt spid="78851"/>
                                        </p:tgtEl>
                                        <p:attrNameLst>
                                          <p:attrName>style.visibility</p:attrName>
                                        </p:attrNameLst>
                                      </p:cBhvr>
                                      <p:to>
                                        <p:strVal val="visible"/>
                                      </p:to>
                                    </p:set>
                                    <p:animEffect transition="in" filter="dissolve">
                                      <p:cBhvr>
                                        <p:cTn id="25" dur="500"/>
                                        <p:tgtEl>
                                          <p:spTgt spid="78851"/>
                                        </p:tgtEl>
                                      </p:cBhvr>
                                    </p:animEffect>
                                  </p:childTnLst>
                                </p:cTn>
                              </p:par>
                              <p:par>
                                <p:cTn id="26" presetID="9" presetClass="entr" presetSubtype="0" fill="hold" nodeType="withEffect">
                                  <p:stCondLst>
                                    <p:cond delay="0"/>
                                  </p:stCondLst>
                                  <p:childTnLst>
                                    <p:set>
                                      <p:cBhvr>
                                        <p:cTn id="27" dur="1" fill="hold">
                                          <p:stCondLst>
                                            <p:cond delay="0"/>
                                          </p:stCondLst>
                                        </p:cTn>
                                        <p:tgtEl>
                                          <p:spTgt spid="78853"/>
                                        </p:tgtEl>
                                        <p:attrNameLst>
                                          <p:attrName>style.visibility</p:attrName>
                                        </p:attrNameLst>
                                      </p:cBhvr>
                                      <p:to>
                                        <p:strVal val="visible"/>
                                      </p:to>
                                    </p:set>
                                    <p:animEffect transition="in" filter="dissolve">
                                      <p:cBhvr>
                                        <p:cTn id="28" dur="500"/>
                                        <p:tgtEl>
                                          <p:spTgt spid="78853"/>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78854"/>
                                        </p:tgtEl>
                                        <p:attrNameLst>
                                          <p:attrName>style.visibility</p:attrName>
                                        </p:attrNameLst>
                                      </p:cBhvr>
                                      <p:to>
                                        <p:strVal val="visible"/>
                                      </p:to>
                                    </p:set>
                                    <p:animEffect transition="in" filter="dissolve">
                                      <p:cBhvr>
                                        <p:cTn id="33" dur="500"/>
                                        <p:tgtEl>
                                          <p:spTgt spid="78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p:nvPr>
        </p:nvSpPr>
        <p:spPr/>
        <p:txBody>
          <a:bodyPr/>
          <a:lstStyle/>
          <a:p>
            <a:r>
              <a:rPr lang="en-US" b="1" u="sng" smtClean="0">
                <a:solidFill>
                  <a:schemeClr val="bg1"/>
                </a:solidFill>
                <a:latin typeface="Bodoni MT Black" pitchFamily="18" charset="0"/>
              </a:rPr>
              <a:t>Stumbling on Happiness</a:t>
            </a:r>
            <a:r>
              <a:rPr lang="en-US" smtClean="0"/>
              <a:t> </a:t>
            </a:r>
          </a:p>
        </p:txBody>
      </p:sp>
      <p:pic>
        <p:nvPicPr>
          <p:cNvPr id="31746" name="Picture 3" descr="stumbling_on_happiness_zpb6"/>
          <p:cNvPicPr>
            <a:picLocks noChangeAspect="1" noChangeArrowheads="1"/>
          </p:cNvPicPr>
          <p:nvPr/>
        </p:nvPicPr>
        <p:blipFill>
          <a:blip r:embed="rId3"/>
          <a:srcRect/>
          <a:stretch>
            <a:fillRect/>
          </a:stretch>
        </p:blipFill>
        <p:spPr bwMode="auto">
          <a:xfrm>
            <a:off x="5257800" y="1752600"/>
            <a:ext cx="3114675" cy="4848225"/>
          </a:xfrm>
          <a:prstGeom prst="rect">
            <a:avLst/>
          </a:prstGeom>
          <a:noFill/>
          <a:ln w="9525">
            <a:noFill/>
            <a:miter lim="800000"/>
            <a:headEnd/>
            <a:tailEnd/>
          </a:ln>
        </p:spPr>
      </p:pic>
      <p:sp>
        <p:nvSpPr>
          <p:cNvPr id="80900" name="Rectangle 4"/>
          <p:cNvSpPr>
            <a:spLocks noChangeArrowheads="1"/>
          </p:cNvSpPr>
          <p:nvPr/>
        </p:nvSpPr>
        <p:spPr bwMode="auto">
          <a:xfrm>
            <a:off x="304800" y="1905000"/>
            <a:ext cx="4562475" cy="4789488"/>
          </a:xfrm>
          <a:prstGeom prst="rect">
            <a:avLst/>
          </a:prstGeom>
          <a:noFill/>
          <a:ln w="9525">
            <a:noFill/>
            <a:miter lim="800000"/>
            <a:headEnd/>
            <a:tailEnd/>
          </a:ln>
          <a:effectLst/>
        </p:spPr>
        <p:txBody>
          <a:bodyPr>
            <a:spAutoFit/>
          </a:bodyPr>
          <a:lstStyle/>
          <a:p>
            <a:pPr>
              <a:defRPr/>
            </a:pPr>
            <a:r>
              <a:rPr lang="en-US" sz="2800">
                <a:solidFill>
                  <a:schemeClr val="bg1"/>
                </a:solidFill>
                <a:effectLst>
                  <a:outerShdw blurRad="38100" dist="38100" dir="2700000" algn="tl">
                    <a:srgbClr val="C0C0C0"/>
                  </a:outerShdw>
                </a:effectLst>
              </a:rPr>
              <a:t>We’re the only ones up in our head so everything is unique and special…but it isn’t.</a:t>
            </a:r>
          </a:p>
          <a:p>
            <a:pPr>
              <a:defRPr/>
            </a:pPr>
            <a:endParaRPr lang="en-US" sz="2800">
              <a:solidFill>
                <a:schemeClr val="bg1"/>
              </a:solidFill>
              <a:effectLst>
                <a:outerShdw blurRad="38100" dist="38100" dir="2700000" algn="tl">
                  <a:srgbClr val="C0C0C0"/>
                </a:outerShdw>
              </a:effectLst>
            </a:endParaRPr>
          </a:p>
          <a:p>
            <a:pPr>
              <a:defRPr/>
            </a:pPr>
            <a:r>
              <a:rPr lang="en-US" sz="2800">
                <a:solidFill>
                  <a:schemeClr val="bg1"/>
                </a:solidFill>
                <a:effectLst>
                  <a:outerShdw blurRad="38100" dist="38100" dir="2700000" algn="tl">
                    <a:srgbClr val="C0C0C0"/>
                  </a:outerShdw>
                </a:effectLst>
              </a:rPr>
              <a:t>We are alike. The best way to know what something will be like is to ask someone who’s already there or doing it.</a:t>
            </a:r>
            <a:r>
              <a:rPr lang="en-US" sz="2800">
                <a:solidFill>
                  <a:schemeClr val="tx1"/>
                </a:solidFill>
                <a:effectLst>
                  <a:outerShdw blurRad="38100" dist="38100" dir="2700000" algn="tl">
                    <a:srgbClr val="C0C0C0"/>
                  </a:outerShdw>
                </a:effectLst>
                <a:latin typeface="Arial" charset="0"/>
              </a:rPr>
              <a:t>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0900">
                                            <p:txEl>
                                              <p:pRg st="0" end="0"/>
                                            </p:txEl>
                                          </p:spTgt>
                                        </p:tgtEl>
                                        <p:attrNameLst>
                                          <p:attrName>style.visibility</p:attrName>
                                        </p:attrNameLst>
                                      </p:cBhvr>
                                      <p:to>
                                        <p:strVal val="visible"/>
                                      </p:to>
                                    </p:set>
                                    <p:animEffect transition="in" filter="dissolve">
                                      <p:cBhvr>
                                        <p:cTn id="7" dur="500"/>
                                        <p:tgtEl>
                                          <p:spTgt spid="809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0900">
                                            <p:txEl>
                                              <p:pRg st="2" end="2"/>
                                            </p:txEl>
                                          </p:spTgt>
                                        </p:tgtEl>
                                        <p:attrNameLst>
                                          <p:attrName>style.visibility</p:attrName>
                                        </p:attrNameLst>
                                      </p:cBhvr>
                                      <p:to>
                                        <p:strVal val="visible"/>
                                      </p:to>
                                    </p:set>
                                    <p:animEffect transition="in" filter="dissolve">
                                      <p:cBhvr>
                                        <p:cTn id="12" dur="500"/>
                                        <p:tgtEl>
                                          <p:spTgt spid="809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p:txBody>
          <a:bodyPr/>
          <a:lstStyle/>
          <a:p>
            <a:pPr>
              <a:defRPr/>
            </a:pPr>
            <a:r>
              <a:rPr lang="en-US" b="1" smtClean="0">
                <a:solidFill>
                  <a:schemeClr val="bg1"/>
                </a:solidFill>
                <a:effectLst>
                  <a:outerShdw blurRad="38100" dist="38100" dir="2700000" algn="tl">
                    <a:srgbClr val="C0C0C0"/>
                  </a:outerShdw>
                </a:effectLst>
                <a:latin typeface="Bodoni MT Black" pitchFamily="18" charset="0"/>
              </a:rPr>
              <a:t>Deep Survival</a:t>
            </a:r>
          </a:p>
        </p:txBody>
      </p:sp>
      <p:pic>
        <p:nvPicPr>
          <p:cNvPr id="33794" name="Picture 3" descr="deep-survival"/>
          <p:cNvPicPr>
            <a:picLocks noChangeAspect="1" noChangeArrowheads="1"/>
          </p:cNvPicPr>
          <p:nvPr/>
        </p:nvPicPr>
        <p:blipFill>
          <a:blip r:embed="rId3"/>
          <a:srcRect/>
          <a:stretch>
            <a:fillRect/>
          </a:stretch>
        </p:blipFill>
        <p:spPr bwMode="auto">
          <a:xfrm>
            <a:off x="534988" y="1600200"/>
            <a:ext cx="2636837" cy="3962400"/>
          </a:xfrm>
          <a:prstGeom prst="rect">
            <a:avLst/>
          </a:prstGeom>
          <a:noFill/>
          <a:ln w="9525">
            <a:noFill/>
            <a:miter lim="800000"/>
            <a:headEnd/>
            <a:tailEnd/>
          </a:ln>
        </p:spPr>
      </p:pic>
      <p:sp>
        <p:nvSpPr>
          <p:cNvPr id="82948" name="Text Box 4"/>
          <p:cNvSpPr txBox="1">
            <a:spLocks noChangeArrowheads="1"/>
          </p:cNvSpPr>
          <p:nvPr/>
        </p:nvSpPr>
        <p:spPr bwMode="auto">
          <a:xfrm>
            <a:off x="3733800" y="3959225"/>
            <a:ext cx="4845050" cy="2289175"/>
          </a:xfrm>
          <a:prstGeom prst="rect">
            <a:avLst/>
          </a:prstGeom>
          <a:noFill/>
          <a:ln w="9525">
            <a:noFill/>
            <a:miter lim="800000"/>
            <a:headEnd/>
            <a:tailEnd/>
          </a:ln>
          <a:effectLst/>
        </p:spPr>
        <p:txBody>
          <a:bodyPr wrap="none">
            <a:spAutoFit/>
          </a:bodyPr>
          <a:lstStyle/>
          <a:p>
            <a:pPr>
              <a:buFontTx/>
              <a:buChar char="•"/>
              <a:defRPr/>
            </a:pPr>
            <a:r>
              <a:rPr lang="en-US" sz="3600">
                <a:solidFill>
                  <a:schemeClr val="bg1"/>
                </a:solidFill>
                <a:effectLst>
                  <a:outerShdw blurRad="38100" dist="38100" dir="2700000" algn="tl">
                    <a:srgbClr val="C0C0C0"/>
                  </a:outerShdw>
                </a:effectLst>
              </a:rPr>
              <a:t>Kayakers</a:t>
            </a:r>
          </a:p>
          <a:p>
            <a:pPr>
              <a:buFontTx/>
              <a:buChar char="•"/>
              <a:defRPr/>
            </a:pPr>
            <a:r>
              <a:rPr lang="en-US" sz="3600">
                <a:solidFill>
                  <a:schemeClr val="bg1"/>
                </a:solidFill>
                <a:effectLst>
                  <a:outerShdw blurRad="38100" dist="38100" dir="2700000" algn="tl">
                    <a:srgbClr val="C0C0C0"/>
                  </a:outerShdw>
                </a:effectLst>
              </a:rPr>
              <a:t>Scuba Divers</a:t>
            </a:r>
          </a:p>
          <a:p>
            <a:pPr>
              <a:buFontTx/>
              <a:buChar char="•"/>
              <a:defRPr/>
            </a:pPr>
            <a:r>
              <a:rPr lang="en-US" sz="3600">
                <a:solidFill>
                  <a:schemeClr val="bg1"/>
                </a:solidFill>
                <a:effectLst>
                  <a:outerShdw blurRad="38100" dist="38100" dir="2700000" algn="tl">
                    <a:srgbClr val="C0C0C0"/>
                  </a:outerShdw>
                </a:effectLst>
              </a:rPr>
              <a:t>Pilots</a:t>
            </a:r>
          </a:p>
          <a:p>
            <a:pPr>
              <a:buFontTx/>
              <a:buChar char="•"/>
              <a:defRPr/>
            </a:pPr>
            <a:r>
              <a:rPr lang="en-US" sz="3600">
                <a:solidFill>
                  <a:schemeClr val="bg1"/>
                </a:solidFill>
                <a:effectLst>
                  <a:outerShdw blurRad="38100" dist="38100" dir="2700000" algn="tl">
                    <a:srgbClr val="C0C0C0"/>
                  </a:outerShdw>
                </a:effectLst>
              </a:rPr>
              <a:t>Mountain Climbers</a:t>
            </a:r>
            <a:endParaRPr lang="en-US" sz="4000">
              <a:solidFill>
                <a:schemeClr val="bg1"/>
              </a:solidFill>
              <a:effectLst>
                <a:outerShdw blurRad="38100" dist="38100" dir="2700000" algn="tl">
                  <a:srgbClr val="C0C0C0"/>
                </a:outerShdw>
              </a:effectLst>
              <a:latin typeface="Arial" charset="0"/>
            </a:endParaRPr>
          </a:p>
        </p:txBody>
      </p:sp>
      <p:sp>
        <p:nvSpPr>
          <p:cNvPr id="82949" name="Text Box 5"/>
          <p:cNvSpPr txBox="1">
            <a:spLocks noChangeArrowheads="1"/>
          </p:cNvSpPr>
          <p:nvPr/>
        </p:nvSpPr>
        <p:spPr bwMode="auto">
          <a:xfrm>
            <a:off x="6553200" y="1600200"/>
            <a:ext cx="1676400" cy="2227263"/>
          </a:xfrm>
          <a:prstGeom prst="rect">
            <a:avLst/>
          </a:prstGeom>
          <a:noFill/>
          <a:ln w="9525">
            <a:noFill/>
            <a:miter lim="800000"/>
            <a:headEnd/>
            <a:tailEnd/>
          </a:ln>
          <a:effectLst/>
        </p:spPr>
        <p:txBody>
          <a:bodyPr>
            <a:spAutoFit/>
          </a:bodyPr>
          <a:lstStyle/>
          <a:p>
            <a:pPr>
              <a:spcBef>
                <a:spcPct val="50000"/>
              </a:spcBef>
              <a:defRPr/>
            </a:pPr>
            <a:r>
              <a:rPr lang="en-US" sz="2800">
                <a:solidFill>
                  <a:schemeClr val="bg1"/>
                </a:solidFill>
                <a:effectLst>
                  <a:outerShdw blurRad="38100" dist="38100" dir="2700000" algn="tl">
                    <a:srgbClr val="C0C0C0"/>
                  </a:outerShdw>
                </a:effectLst>
              </a:rPr>
              <a:t>Why this book was written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2948">
                                            <p:txEl>
                                              <p:pRg st="0" end="0"/>
                                            </p:txEl>
                                          </p:spTgt>
                                        </p:tgtEl>
                                        <p:attrNameLst>
                                          <p:attrName>style.visibility</p:attrName>
                                        </p:attrNameLst>
                                      </p:cBhvr>
                                      <p:to>
                                        <p:strVal val="visible"/>
                                      </p:to>
                                    </p:set>
                                    <p:animEffect transition="in" filter="dissolve">
                                      <p:cBhvr>
                                        <p:cTn id="7" dur="500"/>
                                        <p:tgtEl>
                                          <p:spTgt spid="82948">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2948">
                                            <p:txEl>
                                              <p:pRg st="1" end="1"/>
                                            </p:txEl>
                                          </p:spTgt>
                                        </p:tgtEl>
                                        <p:attrNameLst>
                                          <p:attrName>style.visibility</p:attrName>
                                        </p:attrNameLst>
                                      </p:cBhvr>
                                      <p:to>
                                        <p:strVal val="visible"/>
                                      </p:to>
                                    </p:set>
                                    <p:animEffect transition="in" filter="dissolve">
                                      <p:cBhvr>
                                        <p:cTn id="10" dur="500"/>
                                        <p:tgtEl>
                                          <p:spTgt spid="82948">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82948">
                                            <p:txEl>
                                              <p:pRg st="2" end="2"/>
                                            </p:txEl>
                                          </p:spTgt>
                                        </p:tgtEl>
                                        <p:attrNameLst>
                                          <p:attrName>style.visibility</p:attrName>
                                        </p:attrNameLst>
                                      </p:cBhvr>
                                      <p:to>
                                        <p:strVal val="visible"/>
                                      </p:to>
                                    </p:set>
                                    <p:animEffect transition="in" filter="dissolve">
                                      <p:cBhvr>
                                        <p:cTn id="13" dur="500"/>
                                        <p:tgtEl>
                                          <p:spTgt spid="8294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82948">
                                            <p:txEl>
                                              <p:pRg st="3" end="3"/>
                                            </p:txEl>
                                          </p:spTgt>
                                        </p:tgtEl>
                                        <p:attrNameLst>
                                          <p:attrName>style.visibility</p:attrName>
                                        </p:attrNameLst>
                                      </p:cBhvr>
                                      <p:to>
                                        <p:strVal val="visible"/>
                                      </p:to>
                                    </p:set>
                                    <p:animEffect transition="in" filter="dissolve">
                                      <p:cBhvr>
                                        <p:cTn id="18" dur="500"/>
                                        <p:tgtEl>
                                          <p:spTgt spid="829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workplace_safety"/>
          <p:cNvPicPr>
            <a:picLocks noChangeAspect="1" noChangeArrowheads="1"/>
          </p:cNvPicPr>
          <p:nvPr/>
        </p:nvPicPr>
        <p:blipFill>
          <a:blip r:embed="rId2"/>
          <a:srcRect/>
          <a:stretch>
            <a:fillRect/>
          </a:stretch>
        </p:blipFill>
        <p:spPr bwMode="auto">
          <a:xfrm>
            <a:off x="1066800" y="1724025"/>
            <a:ext cx="7239000" cy="5133975"/>
          </a:xfrm>
          <a:prstGeom prst="rect">
            <a:avLst/>
          </a:prstGeom>
          <a:noFill/>
          <a:ln w="9525">
            <a:noFill/>
            <a:miter lim="800000"/>
            <a:headEnd/>
            <a:tailEnd/>
          </a:ln>
        </p:spPr>
      </p:pic>
      <p:sp>
        <p:nvSpPr>
          <p:cNvPr id="84995" name="Rectangle 3"/>
          <p:cNvSpPr>
            <a:spLocks noGrp="1" noChangeArrowheads="1"/>
          </p:cNvSpPr>
          <p:nvPr>
            <p:ph type="title"/>
          </p:nvPr>
        </p:nvSpPr>
        <p:spPr/>
        <p:txBody>
          <a:bodyPr/>
          <a:lstStyle/>
          <a:p>
            <a:pPr>
              <a:lnSpc>
                <a:spcPct val="90000"/>
              </a:lnSpc>
              <a:defRPr/>
            </a:pPr>
            <a:r>
              <a:rPr lang="en-US" sz="3200" b="1" smtClean="0">
                <a:solidFill>
                  <a:schemeClr val="bg1"/>
                </a:solidFill>
                <a:effectLst>
                  <a:outerShdw blurRad="38100" dist="38100" dir="2700000" algn="tl">
                    <a:srgbClr val="C0C0C0"/>
                  </a:outerShdw>
                </a:effectLst>
                <a:latin typeface="Bodoni MT Black" pitchFamily="18" charset="0"/>
              </a:rPr>
              <a:t>Experience is often making the same mistake over and over without experiencing the consequence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dissolve">
                                      <p:cBhvr>
                                        <p:cTn id="7" dur="500"/>
                                        <p:tgtEl>
                                          <p:spTgt spid="849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p:cNvSpPr>
          <p:nvPr>
            <p:ph type="body" idx="1"/>
          </p:nvPr>
        </p:nvSpPr>
        <p:spPr>
          <a:xfrm>
            <a:off x="4495800" y="1828800"/>
            <a:ext cx="4343400" cy="2895600"/>
          </a:xfrm>
        </p:spPr>
        <p:txBody>
          <a:bodyPr/>
          <a:lstStyle/>
          <a:p>
            <a:pPr>
              <a:lnSpc>
                <a:spcPct val="90000"/>
              </a:lnSpc>
              <a:buFont typeface="Arial" charset="0"/>
              <a:buNone/>
              <a:defRPr/>
            </a:pPr>
            <a:r>
              <a:rPr lang="en-US" b="1" smtClean="0"/>
              <a:t>	</a:t>
            </a:r>
            <a:r>
              <a:rPr lang="en-US" smtClean="0">
                <a:solidFill>
                  <a:schemeClr val="bg1"/>
                </a:solidFill>
                <a:effectLst>
                  <a:outerShdw blurRad="38100" dist="38100" dir="2700000" algn="tl">
                    <a:srgbClr val="C0C0C0"/>
                  </a:outerShdw>
                </a:effectLst>
                <a:latin typeface="Bodoni MT Black" pitchFamily="18" charset="0"/>
              </a:rPr>
              <a:t>“18 seconds into the patient’s description of symptoms, the doctor is no longer listening.”</a:t>
            </a:r>
          </a:p>
        </p:txBody>
      </p:sp>
      <p:pic>
        <p:nvPicPr>
          <p:cNvPr id="36866" name="Picture 3" descr="pd_01hdt_300"/>
          <p:cNvPicPr>
            <a:picLocks noChangeAspect="1" noChangeArrowheads="1"/>
          </p:cNvPicPr>
          <p:nvPr/>
        </p:nvPicPr>
        <p:blipFill>
          <a:blip r:embed="rId2"/>
          <a:srcRect/>
          <a:stretch>
            <a:fillRect/>
          </a:stretch>
        </p:blipFill>
        <p:spPr bwMode="auto">
          <a:xfrm>
            <a:off x="609600" y="685800"/>
            <a:ext cx="3570288" cy="54864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6018">
                                            <p:txEl>
                                              <p:pRg st="0" end="0"/>
                                            </p:txEl>
                                          </p:spTgt>
                                        </p:tgtEl>
                                        <p:attrNameLst>
                                          <p:attrName>style.visibility</p:attrName>
                                        </p:attrNameLst>
                                      </p:cBhvr>
                                      <p:to>
                                        <p:strVal val="visible"/>
                                      </p:to>
                                    </p:set>
                                    <p:animEffect transition="in" filter="dissolve">
                                      <p:cBhvr>
                                        <p:cTn id="7" dur="500"/>
                                        <p:tgtEl>
                                          <p:spTgt spid="860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p:cNvSpPr>
          <p:nvPr>
            <p:ph type="title"/>
          </p:nvPr>
        </p:nvSpPr>
        <p:spPr/>
        <p:txBody>
          <a:bodyPr/>
          <a:lstStyle/>
          <a:p>
            <a:pPr>
              <a:defRPr/>
            </a:pPr>
            <a:r>
              <a:rPr lang="en-US" sz="4800" b="1" smtClean="0">
                <a:solidFill>
                  <a:schemeClr val="bg1"/>
                </a:solidFill>
                <a:effectLst>
                  <a:outerShdw blurRad="38100" dist="38100" dir="2700000" algn="tl">
                    <a:srgbClr val="C0C0C0"/>
                  </a:outerShdw>
                </a:effectLst>
                <a:latin typeface="Bodoni MT Black" pitchFamily="18" charset="0"/>
              </a:rPr>
              <a:t>Freakonomics</a:t>
            </a:r>
          </a:p>
        </p:txBody>
      </p:sp>
      <p:sp>
        <p:nvSpPr>
          <p:cNvPr id="87043" name="Rectangle 3"/>
          <p:cNvSpPr>
            <a:spLocks noGrp="1"/>
          </p:cNvSpPr>
          <p:nvPr>
            <p:ph type="body" idx="1"/>
          </p:nvPr>
        </p:nvSpPr>
        <p:spPr>
          <a:xfrm>
            <a:off x="4876800" y="3429000"/>
            <a:ext cx="3810000" cy="3154363"/>
          </a:xfrm>
        </p:spPr>
        <p:txBody>
          <a:bodyPr/>
          <a:lstStyle/>
          <a:p>
            <a:pPr>
              <a:lnSpc>
                <a:spcPct val="80000"/>
              </a:lnSpc>
              <a:buFont typeface="Arial" charset="0"/>
              <a:buNone/>
            </a:pPr>
            <a:r>
              <a:rPr lang="en-US" sz="2800" smtClean="0">
                <a:solidFill>
                  <a:schemeClr val="bg1"/>
                </a:solidFill>
                <a:latin typeface="Bodoni MT Black" pitchFamily="18" charset="0"/>
              </a:rPr>
              <a:t>	If people don’t behave as you’d hoped; and or the results aren’t what you’d intended then the incentives are wrong or misaligned. </a:t>
            </a:r>
          </a:p>
        </p:txBody>
      </p:sp>
      <p:pic>
        <p:nvPicPr>
          <p:cNvPr id="37891" name="Picture 4" descr="us_big"/>
          <p:cNvPicPr>
            <a:picLocks noChangeAspect="1" noChangeArrowheads="1"/>
          </p:cNvPicPr>
          <p:nvPr/>
        </p:nvPicPr>
        <p:blipFill>
          <a:blip r:embed="rId2"/>
          <a:srcRect/>
          <a:stretch>
            <a:fillRect/>
          </a:stretch>
        </p:blipFill>
        <p:spPr bwMode="auto">
          <a:xfrm>
            <a:off x="990600" y="1828800"/>
            <a:ext cx="2857500" cy="4229100"/>
          </a:xfrm>
          <a:prstGeom prst="rect">
            <a:avLst/>
          </a:prstGeom>
          <a:noFill/>
          <a:ln w="9525">
            <a:noFill/>
            <a:miter lim="800000"/>
            <a:headEnd/>
            <a:tailEnd/>
          </a:ln>
        </p:spPr>
      </p:pic>
      <p:sp>
        <p:nvSpPr>
          <p:cNvPr id="87045" name="Text Box 5"/>
          <p:cNvSpPr txBox="1">
            <a:spLocks noChangeArrowheads="1"/>
          </p:cNvSpPr>
          <p:nvPr/>
        </p:nvSpPr>
        <p:spPr bwMode="auto">
          <a:xfrm>
            <a:off x="5334000" y="1676400"/>
            <a:ext cx="2895600" cy="1373188"/>
          </a:xfrm>
          <a:prstGeom prst="rect">
            <a:avLst/>
          </a:prstGeom>
          <a:noFill/>
          <a:ln w="9525">
            <a:noFill/>
            <a:miter lim="800000"/>
            <a:headEnd/>
            <a:tailEnd/>
          </a:ln>
          <a:effectLst/>
        </p:spPr>
        <p:txBody>
          <a:bodyPr>
            <a:spAutoFit/>
          </a:bodyPr>
          <a:lstStyle/>
          <a:p>
            <a:pPr>
              <a:spcBef>
                <a:spcPct val="50000"/>
              </a:spcBef>
              <a:defRPr/>
            </a:pPr>
            <a:r>
              <a:rPr lang="en-US" sz="2800">
                <a:solidFill>
                  <a:schemeClr val="bg1"/>
                </a:solidFill>
                <a:effectLst>
                  <a:outerShdw blurRad="38100" dist="38100" dir="2700000" algn="tl">
                    <a:srgbClr val="C0C0C0"/>
                  </a:outerShdw>
                </a:effectLst>
              </a:rPr>
              <a:t>Why the waiter is ignoring you…</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7045">
                                            <p:txEl>
                                              <p:pRg st="0" end="0"/>
                                            </p:txEl>
                                          </p:spTgt>
                                        </p:tgtEl>
                                        <p:attrNameLst>
                                          <p:attrName>style.visibility</p:attrName>
                                        </p:attrNameLst>
                                      </p:cBhvr>
                                      <p:to>
                                        <p:strVal val="visible"/>
                                      </p:to>
                                    </p:set>
                                    <p:animEffect transition="in" filter="dissolve">
                                      <p:cBhvr>
                                        <p:cTn id="7" dur="500"/>
                                        <p:tgtEl>
                                          <p:spTgt spid="870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7043">
                                            <p:txEl>
                                              <p:pRg st="0" end="0"/>
                                            </p:txEl>
                                          </p:spTgt>
                                        </p:tgtEl>
                                        <p:attrNameLst>
                                          <p:attrName>style.visibility</p:attrName>
                                        </p:attrNameLst>
                                      </p:cBhvr>
                                      <p:to>
                                        <p:strVal val="visible"/>
                                      </p:to>
                                    </p:set>
                                    <p:animEffect transition="in" filter="dissolve">
                                      <p:cBhvr>
                                        <p:cTn id="12" dur="500"/>
                                        <p:tgtEl>
                                          <p:spTgt spid="870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a:xfrm>
            <a:off x="457200" y="152400"/>
            <a:ext cx="8229600" cy="1143000"/>
          </a:xfrm>
        </p:spPr>
        <p:txBody>
          <a:bodyPr/>
          <a:lstStyle/>
          <a:p>
            <a:r>
              <a:rPr lang="en-US" b="1" smtClean="0">
                <a:solidFill>
                  <a:schemeClr val="bg1"/>
                </a:solidFill>
                <a:latin typeface="Bodoni MT Black" pitchFamily="18" charset="0"/>
              </a:rPr>
              <a:t>What we know so far…</a:t>
            </a:r>
          </a:p>
        </p:txBody>
      </p:sp>
      <p:sp>
        <p:nvSpPr>
          <p:cNvPr id="88067" name="Rectangle 3"/>
          <p:cNvSpPr>
            <a:spLocks noGrp="1"/>
          </p:cNvSpPr>
          <p:nvPr>
            <p:ph type="body" idx="1"/>
          </p:nvPr>
        </p:nvSpPr>
        <p:spPr>
          <a:xfrm>
            <a:off x="381000" y="1676400"/>
            <a:ext cx="8763000" cy="4525963"/>
          </a:xfrm>
        </p:spPr>
        <p:txBody>
          <a:bodyPr/>
          <a:lstStyle/>
          <a:p>
            <a:pPr>
              <a:lnSpc>
                <a:spcPct val="90000"/>
              </a:lnSpc>
            </a:pPr>
            <a:r>
              <a:rPr lang="en-US" sz="2800" smtClean="0">
                <a:solidFill>
                  <a:schemeClr val="bg1"/>
                </a:solidFill>
                <a:latin typeface="Bodoni MT Black" pitchFamily="18" charset="0"/>
              </a:rPr>
              <a:t>We want to be part of society and help</a:t>
            </a:r>
          </a:p>
          <a:p>
            <a:pPr>
              <a:lnSpc>
                <a:spcPct val="90000"/>
              </a:lnSpc>
            </a:pPr>
            <a:r>
              <a:rPr lang="en-US" sz="2800" smtClean="0">
                <a:solidFill>
                  <a:schemeClr val="bg1"/>
                </a:solidFill>
                <a:latin typeface="Bodoni MT Black" pitchFamily="18" charset="0"/>
              </a:rPr>
              <a:t>We will be vindictive if wronged.</a:t>
            </a:r>
          </a:p>
          <a:p>
            <a:pPr>
              <a:lnSpc>
                <a:spcPct val="90000"/>
              </a:lnSpc>
            </a:pPr>
            <a:r>
              <a:rPr lang="en-US" sz="2800" smtClean="0">
                <a:solidFill>
                  <a:schemeClr val="bg1"/>
                </a:solidFill>
                <a:latin typeface="Bodoni MT Black" pitchFamily="18" charset="0"/>
              </a:rPr>
              <a:t>If it’s complicated…we’re prone not to act.</a:t>
            </a:r>
          </a:p>
          <a:p>
            <a:pPr>
              <a:lnSpc>
                <a:spcPct val="90000"/>
              </a:lnSpc>
            </a:pPr>
            <a:r>
              <a:rPr lang="en-US" sz="2800" smtClean="0">
                <a:solidFill>
                  <a:schemeClr val="bg1"/>
                </a:solidFill>
                <a:latin typeface="Bodoni MT Black" pitchFamily="18" charset="0"/>
              </a:rPr>
              <a:t>How we feel about something is relative.</a:t>
            </a:r>
          </a:p>
          <a:p>
            <a:pPr>
              <a:lnSpc>
                <a:spcPct val="90000"/>
              </a:lnSpc>
            </a:pPr>
            <a:r>
              <a:rPr lang="en-US" sz="2800" smtClean="0">
                <a:solidFill>
                  <a:schemeClr val="bg1"/>
                </a:solidFill>
                <a:latin typeface="Bodoni MT Black" pitchFamily="18" charset="0"/>
              </a:rPr>
              <a:t>Experience is often several errors without penalty. (1</a:t>
            </a:r>
            <a:r>
              <a:rPr lang="en-US" sz="2800" baseline="30000" smtClean="0">
                <a:solidFill>
                  <a:schemeClr val="bg1"/>
                </a:solidFill>
                <a:latin typeface="Bodoni MT Black" pitchFamily="18" charset="0"/>
              </a:rPr>
              <a:t>st</a:t>
            </a:r>
            <a:r>
              <a:rPr lang="en-US" sz="2800" smtClean="0">
                <a:solidFill>
                  <a:schemeClr val="bg1"/>
                </a:solidFill>
                <a:latin typeface="Bodoni MT Black" pitchFamily="18" charset="0"/>
              </a:rPr>
              <a:t> 6 mos.)</a:t>
            </a:r>
          </a:p>
          <a:p>
            <a:pPr>
              <a:lnSpc>
                <a:spcPct val="90000"/>
              </a:lnSpc>
            </a:pPr>
            <a:r>
              <a:rPr lang="en-US" sz="2800" smtClean="0">
                <a:solidFill>
                  <a:schemeClr val="bg1"/>
                </a:solidFill>
                <a:latin typeface="Bodoni MT Black" pitchFamily="18" charset="0"/>
              </a:rPr>
              <a:t>We solve problems the way we always have, unless someone gets us to “jump our rut”</a:t>
            </a:r>
          </a:p>
          <a:p>
            <a:pPr>
              <a:lnSpc>
                <a:spcPct val="90000"/>
              </a:lnSpc>
            </a:pPr>
            <a:r>
              <a:rPr lang="en-US" sz="2800" smtClean="0">
                <a:solidFill>
                  <a:schemeClr val="bg1"/>
                </a:solidFill>
                <a:latin typeface="Bodoni MT Black" pitchFamily="18" charset="0"/>
              </a:rPr>
              <a:t>If we’re not acting as hoped…there’s probably a good reason</a:t>
            </a:r>
          </a:p>
        </p:txBody>
      </p:sp>
      <p:sp>
        <p:nvSpPr>
          <p:cNvPr id="38915" name="Rectangle 4"/>
          <p:cNvSpPr>
            <a:spLocks noChangeArrowheads="1"/>
          </p:cNvSpPr>
          <p:nvPr/>
        </p:nvSpPr>
        <p:spPr bwMode="auto">
          <a:xfrm>
            <a:off x="-34925" y="1700213"/>
            <a:ext cx="307975" cy="476250"/>
          </a:xfrm>
          <a:prstGeom prst="rect">
            <a:avLst/>
          </a:prstGeom>
          <a:noFill/>
          <a:ln w="9525">
            <a:noFill/>
            <a:miter lim="800000"/>
            <a:headEnd/>
            <a:tailEnd/>
          </a:ln>
        </p:spPr>
        <p:txBody>
          <a:bodyPr wrap="none">
            <a:spAutoFit/>
          </a:bodyPr>
          <a:lstStyle/>
          <a:p>
            <a:pPr eaLnBrk="0" hangingPunct="0">
              <a:lnSpc>
                <a:spcPct val="90000"/>
              </a:lnSpc>
              <a:spcBef>
                <a:spcPct val="20000"/>
              </a:spcBef>
              <a:buFont typeface="Arial" charset="0"/>
              <a:buChar char="•"/>
            </a:pPr>
            <a:endParaRPr lang="en-US" sz="2800" b="0">
              <a:solidFill>
                <a:schemeClr val="tx1"/>
              </a:solidFill>
              <a:latin typeface="Calibri"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dissolve">
                                      <p:cBhvr>
                                        <p:cTn id="7" dur="500"/>
                                        <p:tgtEl>
                                          <p:spTgt spid="88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8067">
                                            <p:txEl>
                                              <p:pRg st="1" end="1"/>
                                            </p:txEl>
                                          </p:spTgt>
                                        </p:tgtEl>
                                        <p:attrNameLst>
                                          <p:attrName>style.visibility</p:attrName>
                                        </p:attrNameLst>
                                      </p:cBhvr>
                                      <p:to>
                                        <p:strVal val="visible"/>
                                      </p:to>
                                    </p:set>
                                    <p:animEffect transition="in" filter="dissolve">
                                      <p:cBhvr>
                                        <p:cTn id="12" dur="500"/>
                                        <p:tgtEl>
                                          <p:spTgt spid="880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8067">
                                            <p:txEl>
                                              <p:pRg st="2" end="2"/>
                                            </p:txEl>
                                          </p:spTgt>
                                        </p:tgtEl>
                                        <p:attrNameLst>
                                          <p:attrName>style.visibility</p:attrName>
                                        </p:attrNameLst>
                                      </p:cBhvr>
                                      <p:to>
                                        <p:strVal val="visible"/>
                                      </p:to>
                                    </p:set>
                                    <p:animEffect transition="in" filter="dissolve">
                                      <p:cBhvr>
                                        <p:cTn id="17" dur="500"/>
                                        <p:tgtEl>
                                          <p:spTgt spid="880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8067">
                                            <p:txEl>
                                              <p:pRg st="3" end="3"/>
                                            </p:txEl>
                                          </p:spTgt>
                                        </p:tgtEl>
                                        <p:attrNameLst>
                                          <p:attrName>style.visibility</p:attrName>
                                        </p:attrNameLst>
                                      </p:cBhvr>
                                      <p:to>
                                        <p:strVal val="visible"/>
                                      </p:to>
                                    </p:set>
                                    <p:animEffect transition="in" filter="dissolve">
                                      <p:cBhvr>
                                        <p:cTn id="22" dur="500"/>
                                        <p:tgtEl>
                                          <p:spTgt spid="880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8067">
                                            <p:txEl>
                                              <p:pRg st="4" end="4"/>
                                            </p:txEl>
                                          </p:spTgt>
                                        </p:tgtEl>
                                        <p:attrNameLst>
                                          <p:attrName>style.visibility</p:attrName>
                                        </p:attrNameLst>
                                      </p:cBhvr>
                                      <p:to>
                                        <p:strVal val="visible"/>
                                      </p:to>
                                    </p:set>
                                    <p:animEffect transition="in" filter="dissolve">
                                      <p:cBhvr>
                                        <p:cTn id="27" dur="500"/>
                                        <p:tgtEl>
                                          <p:spTgt spid="880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8067">
                                            <p:txEl>
                                              <p:pRg st="5" end="5"/>
                                            </p:txEl>
                                          </p:spTgt>
                                        </p:tgtEl>
                                        <p:attrNameLst>
                                          <p:attrName>style.visibility</p:attrName>
                                        </p:attrNameLst>
                                      </p:cBhvr>
                                      <p:to>
                                        <p:strVal val="visible"/>
                                      </p:to>
                                    </p:set>
                                    <p:animEffect transition="in" filter="dissolve">
                                      <p:cBhvr>
                                        <p:cTn id="32" dur="500"/>
                                        <p:tgtEl>
                                          <p:spTgt spid="880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8067">
                                            <p:txEl>
                                              <p:pRg st="6" end="6"/>
                                            </p:txEl>
                                          </p:spTgt>
                                        </p:tgtEl>
                                        <p:attrNameLst>
                                          <p:attrName>style.visibility</p:attrName>
                                        </p:attrNameLst>
                                      </p:cBhvr>
                                      <p:to>
                                        <p:strVal val="visible"/>
                                      </p:to>
                                    </p:set>
                                    <p:animEffect transition="in" filter="dissolve">
                                      <p:cBhvr>
                                        <p:cTn id="37" dur="500"/>
                                        <p:tgtEl>
                                          <p:spTgt spid="880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9" name="Oval 5"/>
          <p:cNvSpPr>
            <a:spLocks noChangeArrowheads="1"/>
          </p:cNvSpPr>
          <p:nvPr/>
        </p:nvSpPr>
        <p:spPr bwMode="auto">
          <a:xfrm>
            <a:off x="3048000" y="2362200"/>
            <a:ext cx="2895600" cy="1600200"/>
          </a:xfrm>
          <a:prstGeom prst="ellipse">
            <a:avLst/>
          </a:prstGeom>
          <a:solidFill>
            <a:schemeClr val="bg1"/>
          </a:solidFill>
          <a:ln w="50800">
            <a:solidFill>
              <a:schemeClr val="bg1"/>
            </a:solidFill>
            <a:round/>
            <a:headEnd/>
            <a:tailEnd/>
          </a:ln>
        </p:spPr>
        <p:txBody>
          <a:bodyPr wrap="none" anchor="ctr"/>
          <a:lstStyle/>
          <a:p>
            <a:pPr algn="ctr"/>
            <a:endParaRPr lang="en-US"/>
          </a:p>
        </p:txBody>
      </p:sp>
      <p:sp>
        <p:nvSpPr>
          <p:cNvPr id="118790" name="Text Box 6"/>
          <p:cNvSpPr txBox="1">
            <a:spLocks noChangeArrowheads="1"/>
          </p:cNvSpPr>
          <p:nvPr/>
        </p:nvSpPr>
        <p:spPr bwMode="auto">
          <a:xfrm>
            <a:off x="3124200" y="2514600"/>
            <a:ext cx="2962275" cy="1309688"/>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tx1"/>
                </a:solidFill>
                <a:effectLst>
                  <a:outerShdw blurRad="38100" dist="38100" dir="2700000" algn="tl">
                    <a:srgbClr val="C0C0C0"/>
                  </a:outerShdw>
                </a:effectLst>
              </a:rPr>
              <a:t>Mentor</a:t>
            </a:r>
          </a:p>
          <a:p>
            <a:pPr algn="ctr">
              <a:spcBef>
                <a:spcPct val="50000"/>
              </a:spcBef>
              <a:defRPr/>
            </a:pPr>
            <a:r>
              <a:rPr lang="en-US" sz="2400">
                <a:solidFill>
                  <a:schemeClr val="tx1"/>
                </a:solidFill>
                <a:effectLst>
                  <a:outerShdw blurRad="38100" dist="38100" dir="2700000" algn="tl">
                    <a:srgbClr val="C0C0C0"/>
                  </a:outerShdw>
                </a:effectLst>
              </a:rPr>
              <a:t>Bob Ehret</a:t>
            </a:r>
          </a:p>
        </p:txBody>
      </p:sp>
      <p:sp>
        <p:nvSpPr>
          <p:cNvPr id="118795" name="AutoShape 11" descr="2Q=="/>
          <p:cNvSpPr>
            <a:spLocks noChangeAspect="1" noChangeArrowheads="1"/>
          </p:cNvSpPr>
          <p:nvPr/>
        </p:nvSpPr>
        <p:spPr bwMode="auto">
          <a:xfrm>
            <a:off x="4100513" y="3114675"/>
            <a:ext cx="814387" cy="477838"/>
          </a:xfrm>
          <a:prstGeom prst="rect">
            <a:avLst/>
          </a:prstGeom>
          <a:noFill/>
          <a:ln w="9525">
            <a:noFill/>
            <a:miter lim="800000"/>
            <a:headEnd/>
            <a:tailEnd/>
          </a:ln>
        </p:spPr>
        <p:txBody>
          <a:bodyPr/>
          <a:lstStyle/>
          <a:p>
            <a:endParaRPr lang="en-US"/>
          </a:p>
        </p:txBody>
      </p:sp>
      <p:pic>
        <p:nvPicPr>
          <p:cNvPr id="118811" name="Picture 27" descr="AC%20Nielsen%20logo"/>
          <p:cNvPicPr>
            <a:picLocks noChangeAspect="1" noChangeArrowheads="1"/>
          </p:cNvPicPr>
          <p:nvPr/>
        </p:nvPicPr>
        <p:blipFill>
          <a:blip r:embed="rId2"/>
          <a:srcRect/>
          <a:stretch>
            <a:fillRect/>
          </a:stretch>
        </p:blipFill>
        <p:spPr bwMode="auto">
          <a:xfrm>
            <a:off x="0" y="1066800"/>
            <a:ext cx="3390900" cy="1036638"/>
          </a:xfrm>
          <a:prstGeom prst="rect">
            <a:avLst/>
          </a:prstGeom>
          <a:noFill/>
          <a:ln w="9525">
            <a:noFill/>
            <a:miter lim="800000"/>
            <a:headEnd/>
            <a:tailEnd/>
          </a:ln>
        </p:spPr>
      </p:pic>
      <p:pic>
        <p:nvPicPr>
          <p:cNvPr id="118813" name="Picture 29" descr="Disney-logo"/>
          <p:cNvPicPr>
            <a:picLocks noChangeAspect="1" noChangeArrowheads="1"/>
          </p:cNvPicPr>
          <p:nvPr/>
        </p:nvPicPr>
        <p:blipFill>
          <a:blip r:embed="rId3"/>
          <a:srcRect/>
          <a:stretch>
            <a:fillRect/>
          </a:stretch>
        </p:blipFill>
        <p:spPr bwMode="auto">
          <a:xfrm>
            <a:off x="2362200" y="5029200"/>
            <a:ext cx="2814638" cy="1298575"/>
          </a:xfrm>
          <a:prstGeom prst="rect">
            <a:avLst/>
          </a:prstGeom>
          <a:noFill/>
          <a:ln w="9525">
            <a:noFill/>
            <a:miter lim="800000"/>
            <a:headEnd/>
            <a:tailEnd/>
          </a:ln>
        </p:spPr>
      </p:pic>
      <p:pic>
        <p:nvPicPr>
          <p:cNvPr id="118815" name="Picture 31" descr="ing_logo"/>
          <p:cNvPicPr>
            <a:picLocks noChangeAspect="1" noChangeArrowheads="1"/>
          </p:cNvPicPr>
          <p:nvPr/>
        </p:nvPicPr>
        <p:blipFill>
          <a:blip r:embed="rId4"/>
          <a:srcRect/>
          <a:stretch>
            <a:fillRect/>
          </a:stretch>
        </p:blipFill>
        <p:spPr bwMode="auto">
          <a:xfrm>
            <a:off x="228600" y="3352800"/>
            <a:ext cx="1600200" cy="1600200"/>
          </a:xfrm>
          <a:prstGeom prst="rect">
            <a:avLst/>
          </a:prstGeom>
          <a:noFill/>
          <a:ln w="9525">
            <a:noFill/>
            <a:miter lim="800000"/>
            <a:headEnd/>
            <a:tailEnd/>
          </a:ln>
        </p:spPr>
      </p:pic>
      <p:pic>
        <p:nvPicPr>
          <p:cNvPr id="118821" name="Picture 37" descr="gateway_logo"/>
          <p:cNvPicPr>
            <a:picLocks noChangeAspect="1" noChangeArrowheads="1"/>
          </p:cNvPicPr>
          <p:nvPr/>
        </p:nvPicPr>
        <p:blipFill>
          <a:blip r:embed="rId5"/>
          <a:srcRect/>
          <a:stretch>
            <a:fillRect/>
          </a:stretch>
        </p:blipFill>
        <p:spPr bwMode="auto">
          <a:xfrm>
            <a:off x="6477000" y="1219200"/>
            <a:ext cx="2119313" cy="1211263"/>
          </a:xfrm>
          <a:prstGeom prst="rect">
            <a:avLst/>
          </a:prstGeom>
          <a:noFill/>
          <a:ln w="9525">
            <a:noFill/>
            <a:miter lim="800000"/>
            <a:headEnd/>
            <a:tailEnd/>
          </a:ln>
        </p:spPr>
      </p:pic>
      <p:sp>
        <p:nvSpPr>
          <p:cNvPr id="37898" name="Text Box 10"/>
          <p:cNvSpPr txBox="1">
            <a:spLocks noChangeArrowheads="1"/>
          </p:cNvSpPr>
          <p:nvPr/>
        </p:nvSpPr>
        <p:spPr bwMode="auto">
          <a:xfrm>
            <a:off x="381000" y="2133600"/>
            <a:ext cx="2149475" cy="396875"/>
          </a:xfrm>
          <a:prstGeom prst="rect">
            <a:avLst/>
          </a:prstGeom>
          <a:noFill/>
          <a:ln w="9525">
            <a:noFill/>
            <a:miter lim="800000"/>
            <a:headEnd/>
            <a:tailEnd/>
          </a:ln>
        </p:spPr>
        <p:txBody>
          <a:bodyPr>
            <a:spAutoFit/>
          </a:bodyPr>
          <a:lstStyle/>
          <a:p>
            <a:pPr algn="ctr"/>
            <a:r>
              <a:rPr lang="en-US" sz="2000"/>
              <a:t>Choate</a:t>
            </a:r>
          </a:p>
        </p:txBody>
      </p:sp>
      <p:sp>
        <p:nvSpPr>
          <p:cNvPr id="37899" name="Text Box 11"/>
          <p:cNvSpPr txBox="1">
            <a:spLocks noChangeArrowheads="1"/>
          </p:cNvSpPr>
          <p:nvPr/>
        </p:nvSpPr>
        <p:spPr bwMode="auto">
          <a:xfrm>
            <a:off x="381000" y="4953000"/>
            <a:ext cx="2149475" cy="396875"/>
          </a:xfrm>
          <a:prstGeom prst="rect">
            <a:avLst/>
          </a:prstGeom>
          <a:noFill/>
          <a:ln w="9525">
            <a:noFill/>
            <a:miter lim="800000"/>
            <a:headEnd/>
            <a:tailEnd/>
          </a:ln>
        </p:spPr>
        <p:txBody>
          <a:bodyPr>
            <a:spAutoFit/>
          </a:bodyPr>
          <a:lstStyle/>
          <a:p>
            <a:r>
              <a:rPr lang="en-US" sz="2000"/>
              <a:t>Waldron</a:t>
            </a:r>
          </a:p>
        </p:txBody>
      </p:sp>
      <p:sp>
        <p:nvSpPr>
          <p:cNvPr id="37900" name="Text Box 12"/>
          <p:cNvSpPr txBox="1">
            <a:spLocks noChangeArrowheads="1"/>
          </p:cNvSpPr>
          <p:nvPr/>
        </p:nvSpPr>
        <p:spPr bwMode="auto">
          <a:xfrm>
            <a:off x="6477000" y="2438400"/>
            <a:ext cx="2149475" cy="396875"/>
          </a:xfrm>
          <a:prstGeom prst="rect">
            <a:avLst/>
          </a:prstGeom>
          <a:noFill/>
          <a:ln w="9525">
            <a:noFill/>
            <a:miter lim="800000"/>
            <a:headEnd/>
            <a:tailEnd/>
          </a:ln>
        </p:spPr>
        <p:txBody>
          <a:bodyPr>
            <a:spAutoFit/>
          </a:bodyPr>
          <a:lstStyle/>
          <a:p>
            <a:pPr algn="ctr"/>
            <a:r>
              <a:rPr lang="en-US" sz="2000"/>
              <a:t>Robino</a:t>
            </a:r>
          </a:p>
        </p:txBody>
      </p:sp>
      <p:sp>
        <p:nvSpPr>
          <p:cNvPr id="37901" name="Text Box 13"/>
          <p:cNvSpPr txBox="1">
            <a:spLocks noChangeArrowheads="1"/>
          </p:cNvSpPr>
          <p:nvPr/>
        </p:nvSpPr>
        <p:spPr bwMode="auto">
          <a:xfrm>
            <a:off x="2667000" y="6324600"/>
            <a:ext cx="2149475" cy="396875"/>
          </a:xfrm>
          <a:prstGeom prst="rect">
            <a:avLst/>
          </a:prstGeom>
          <a:noFill/>
          <a:ln w="9525">
            <a:noFill/>
            <a:miter lim="800000"/>
            <a:headEnd/>
            <a:tailEnd/>
          </a:ln>
        </p:spPr>
        <p:txBody>
          <a:bodyPr>
            <a:spAutoFit/>
          </a:bodyPr>
          <a:lstStyle/>
          <a:p>
            <a:pPr algn="ctr"/>
            <a:r>
              <a:rPr lang="en-US" sz="2000"/>
              <a:t>Renfro</a:t>
            </a:r>
          </a:p>
        </p:txBody>
      </p:sp>
      <p:sp>
        <p:nvSpPr>
          <p:cNvPr id="39948" name="AutoShape 15" descr="Z"/>
          <p:cNvSpPr>
            <a:spLocks noChangeAspect="1" noChangeArrowheads="1"/>
          </p:cNvSpPr>
          <p:nvPr/>
        </p:nvSpPr>
        <p:spPr bwMode="auto">
          <a:xfrm>
            <a:off x="3810000" y="2809875"/>
            <a:ext cx="1524000" cy="1238250"/>
          </a:xfrm>
          <a:prstGeom prst="rect">
            <a:avLst/>
          </a:prstGeom>
          <a:noFill/>
          <a:ln w="9525">
            <a:noFill/>
            <a:miter lim="800000"/>
            <a:headEnd/>
            <a:tailEnd/>
          </a:ln>
        </p:spPr>
        <p:txBody>
          <a:bodyPr/>
          <a:lstStyle/>
          <a:p>
            <a:endParaRPr lang="en-US"/>
          </a:p>
        </p:txBody>
      </p:sp>
      <p:pic>
        <p:nvPicPr>
          <p:cNvPr id="37905" name="Picture 17" descr="ANd9GcSc8jQTY0kYArOjAQN_nF7kK6haSxK8SWj7iO8qagQRs0pi27Nj"/>
          <p:cNvPicPr>
            <a:picLocks noChangeAspect="1" noChangeArrowheads="1"/>
          </p:cNvPicPr>
          <p:nvPr/>
        </p:nvPicPr>
        <p:blipFill>
          <a:blip r:embed="rId6"/>
          <a:srcRect/>
          <a:stretch>
            <a:fillRect/>
          </a:stretch>
        </p:blipFill>
        <p:spPr bwMode="auto">
          <a:xfrm>
            <a:off x="5562600" y="4419600"/>
            <a:ext cx="3429000" cy="682625"/>
          </a:xfrm>
          <a:prstGeom prst="rect">
            <a:avLst/>
          </a:prstGeom>
          <a:noFill/>
          <a:ln w="9525">
            <a:noFill/>
            <a:miter lim="800000"/>
            <a:headEnd/>
            <a:tailEnd/>
          </a:ln>
        </p:spPr>
      </p:pic>
      <p:sp>
        <p:nvSpPr>
          <p:cNvPr id="37906" name="Text Box 18"/>
          <p:cNvSpPr txBox="1">
            <a:spLocks noChangeArrowheads="1"/>
          </p:cNvSpPr>
          <p:nvPr/>
        </p:nvSpPr>
        <p:spPr bwMode="auto">
          <a:xfrm>
            <a:off x="6172200" y="5257800"/>
            <a:ext cx="2149475" cy="396875"/>
          </a:xfrm>
          <a:prstGeom prst="rect">
            <a:avLst/>
          </a:prstGeom>
          <a:noFill/>
          <a:ln w="9525">
            <a:noFill/>
            <a:miter lim="800000"/>
            <a:headEnd/>
            <a:tailEnd/>
          </a:ln>
        </p:spPr>
        <p:txBody>
          <a:bodyPr>
            <a:spAutoFit/>
          </a:bodyPr>
          <a:lstStyle/>
          <a:p>
            <a:pPr algn="ctr"/>
            <a:r>
              <a:rPr lang="en-US" sz="2000"/>
              <a:t>Perkins</a:t>
            </a:r>
          </a:p>
        </p:txBody>
      </p:sp>
      <p:sp>
        <p:nvSpPr>
          <p:cNvPr id="39951" name="Text Box 19"/>
          <p:cNvSpPr txBox="1">
            <a:spLocks noChangeArrowheads="1"/>
          </p:cNvSpPr>
          <p:nvPr/>
        </p:nvSpPr>
        <p:spPr bwMode="auto">
          <a:xfrm>
            <a:off x="762000" y="152400"/>
            <a:ext cx="7183438" cy="823913"/>
          </a:xfrm>
          <a:prstGeom prst="rect">
            <a:avLst/>
          </a:prstGeom>
          <a:noFill/>
          <a:ln w="9525">
            <a:noFill/>
            <a:miter lim="800000"/>
            <a:headEnd/>
            <a:tailEnd/>
          </a:ln>
        </p:spPr>
        <p:txBody>
          <a:bodyPr wrap="none">
            <a:spAutoFit/>
          </a:bodyPr>
          <a:lstStyle/>
          <a:p>
            <a:r>
              <a:rPr lang="en-US" sz="4800"/>
              <a:t>The Value of a Mentor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8811"/>
                                        </p:tgtEl>
                                        <p:attrNameLst>
                                          <p:attrName>style.visibility</p:attrName>
                                        </p:attrNameLst>
                                      </p:cBhvr>
                                      <p:to>
                                        <p:strVal val="visible"/>
                                      </p:to>
                                    </p:set>
                                    <p:animEffect transition="in" filter="dissolve">
                                      <p:cBhvr>
                                        <p:cTn id="7" dur="500"/>
                                        <p:tgtEl>
                                          <p:spTgt spid="1188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8821"/>
                                        </p:tgtEl>
                                        <p:attrNameLst>
                                          <p:attrName>style.visibility</p:attrName>
                                        </p:attrNameLst>
                                      </p:cBhvr>
                                      <p:to>
                                        <p:strVal val="visible"/>
                                      </p:to>
                                    </p:set>
                                    <p:animEffect transition="in" filter="dissolve">
                                      <p:cBhvr>
                                        <p:cTn id="12" dur="500"/>
                                        <p:tgtEl>
                                          <p:spTgt spid="1188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7905"/>
                                        </p:tgtEl>
                                        <p:attrNameLst>
                                          <p:attrName>style.visibility</p:attrName>
                                        </p:attrNameLst>
                                      </p:cBhvr>
                                      <p:to>
                                        <p:strVal val="visible"/>
                                      </p:to>
                                    </p:set>
                                    <p:animEffect transition="in" filter="dissolve">
                                      <p:cBhvr>
                                        <p:cTn id="17" dur="500"/>
                                        <p:tgtEl>
                                          <p:spTgt spid="3790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8813"/>
                                        </p:tgtEl>
                                        <p:attrNameLst>
                                          <p:attrName>style.visibility</p:attrName>
                                        </p:attrNameLst>
                                      </p:cBhvr>
                                      <p:to>
                                        <p:strVal val="visible"/>
                                      </p:to>
                                    </p:set>
                                    <p:animEffect transition="in" filter="dissolve">
                                      <p:cBhvr>
                                        <p:cTn id="22" dur="500"/>
                                        <p:tgtEl>
                                          <p:spTgt spid="1188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18815"/>
                                        </p:tgtEl>
                                        <p:attrNameLst>
                                          <p:attrName>style.visibility</p:attrName>
                                        </p:attrNameLst>
                                      </p:cBhvr>
                                      <p:to>
                                        <p:strVal val="visible"/>
                                      </p:to>
                                    </p:set>
                                    <p:animEffect transition="in" filter="dissolve">
                                      <p:cBhvr>
                                        <p:cTn id="27" dur="500"/>
                                        <p:tgtEl>
                                          <p:spTgt spid="11881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8789"/>
                                        </p:tgtEl>
                                        <p:attrNameLst>
                                          <p:attrName>style.visibility</p:attrName>
                                        </p:attrNameLst>
                                      </p:cBhvr>
                                      <p:to>
                                        <p:strVal val="visible"/>
                                      </p:to>
                                    </p:set>
                                    <p:animEffect transition="in" filter="dissolve">
                                      <p:cBhvr>
                                        <p:cTn id="32" dur="500"/>
                                        <p:tgtEl>
                                          <p:spTgt spid="118789"/>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18790"/>
                                        </p:tgtEl>
                                        <p:attrNameLst>
                                          <p:attrName>style.visibility</p:attrName>
                                        </p:attrNameLst>
                                      </p:cBhvr>
                                      <p:to>
                                        <p:strVal val="visible"/>
                                      </p:to>
                                    </p:set>
                                    <p:animEffect transition="in" filter="dissolve">
                                      <p:cBhvr>
                                        <p:cTn id="35" dur="500"/>
                                        <p:tgtEl>
                                          <p:spTgt spid="118790"/>
                                        </p:tgtEl>
                                      </p:cBhvr>
                                    </p:animEffect>
                                  </p:childTnLst>
                                </p:cTn>
                              </p:par>
                              <p:par>
                                <p:cTn id="36" presetID="9" presetClass="entr" presetSubtype="0" fill="hold" grpId="0" nodeType="withEffect" nodePh="1">
                                  <p:stCondLst>
                                    <p:cond delay="0"/>
                                  </p:stCondLst>
                                  <p:endCondLst>
                                    <p:cond evt="begin" delay="0">
                                      <p:tn val="36"/>
                                    </p:cond>
                                  </p:endCondLst>
                                  <p:childTnLst>
                                    <p:set>
                                      <p:cBhvr>
                                        <p:cTn id="37" dur="1" fill="hold">
                                          <p:stCondLst>
                                            <p:cond delay="0"/>
                                          </p:stCondLst>
                                        </p:cTn>
                                        <p:tgtEl>
                                          <p:spTgt spid="118795"/>
                                        </p:tgtEl>
                                        <p:attrNameLst>
                                          <p:attrName>style.visibility</p:attrName>
                                        </p:attrNameLst>
                                      </p:cBhvr>
                                      <p:to>
                                        <p:strVal val="visible"/>
                                      </p:to>
                                    </p:set>
                                    <p:animEffect transition="in" filter="dissolve">
                                      <p:cBhvr>
                                        <p:cTn id="38" dur="500"/>
                                        <p:tgtEl>
                                          <p:spTgt spid="118795"/>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37898"/>
                                        </p:tgtEl>
                                        <p:attrNameLst>
                                          <p:attrName>style.visibility</p:attrName>
                                        </p:attrNameLst>
                                      </p:cBhvr>
                                      <p:to>
                                        <p:strVal val="visible"/>
                                      </p:to>
                                    </p:set>
                                    <p:animEffect transition="in" filter="dissolve">
                                      <p:cBhvr>
                                        <p:cTn id="41" dur="500"/>
                                        <p:tgtEl>
                                          <p:spTgt spid="37898"/>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37900"/>
                                        </p:tgtEl>
                                        <p:attrNameLst>
                                          <p:attrName>style.visibility</p:attrName>
                                        </p:attrNameLst>
                                      </p:cBhvr>
                                      <p:to>
                                        <p:strVal val="visible"/>
                                      </p:to>
                                    </p:set>
                                    <p:animEffect transition="in" filter="dissolve">
                                      <p:cBhvr>
                                        <p:cTn id="44" dur="500"/>
                                        <p:tgtEl>
                                          <p:spTgt spid="37900"/>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37906"/>
                                        </p:tgtEl>
                                        <p:attrNameLst>
                                          <p:attrName>style.visibility</p:attrName>
                                        </p:attrNameLst>
                                      </p:cBhvr>
                                      <p:to>
                                        <p:strVal val="visible"/>
                                      </p:to>
                                    </p:set>
                                    <p:animEffect transition="in" filter="dissolve">
                                      <p:cBhvr>
                                        <p:cTn id="47" dur="500"/>
                                        <p:tgtEl>
                                          <p:spTgt spid="37906"/>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37901"/>
                                        </p:tgtEl>
                                        <p:attrNameLst>
                                          <p:attrName>style.visibility</p:attrName>
                                        </p:attrNameLst>
                                      </p:cBhvr>
                                      <p:to>
                                        <p:strVal val="visible"/>
                                      </p:to>
                                    </p:set>
                                    <p:animEffect transition="in" filter="dissolve">
                                      <p:cBhvr>
                                        <p:cTn id="50" dur="500"/>
                                        <p:tgtEl>
                                          <p:spTgt spid="37901"/>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37899"/>
                                        </p:tgtEl>
                                        <p:attrNameLst>
                                          <p:attrName>style.visibility</p:attrName>
                                        </p:attrNameLst>
                                      </p:cBhvr>
                                      <p:to>
                                        <p:strVal val="visible"/>
                                      </p:to>
                                    </p:set>
                                    <p:animEffect transition="in" filter="dissolve">
                                      <p:cBhvr>
                                        <p:cTn id="53" dur="500"/>
                                        <p:tgtEl>
                                          <p:spTgt spid="37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9" grpId="0" animBg="1"/>
      <p:bldP spid="118790" grpId="0"/>
      <p:bldP spid="118795" grpId="0" animBg="1"/>
      <p:bldP spid="37898" grpId="0"/>
      <p:bldP spid="37899" grpId="0"/>
      <p:bldP spid="37900" grpId="0"/>
      <p:bldP spid="37901" grpId="0"/>
      <p:bldP spid="3790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link="rId2"/>
          <a:srcRect/>
          <a:tile tx="0" ty="0" sx="100000" sy="100000" flip="none" algn="tl"/>
        </a:blipFill>
        <a:effectLst/>
      </p:bgPr>
    </p:bg>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4346575" y="-1052513"/>
            <a:ext cx="3268662" cy="777875"/>
          </a:xfrm>
          <a:prstGeom prst="rect">
            <a:avLst/>
          </a:prstGeom>
          <a:noFill/>
          <a:ln w="9525">
            <a:noFill/>
            <a:miter lim="800000"/>
            <a:headEnd/>
            <a:tailEnd/>
          </a:ln>
        </p:spPr>
        <p:txBody>
          <a:bodyPr wrap="none" rIns="63480" anchor="ctr">
            <a:spAutoFit/>
          </a:bodyPr>
          <a:lstStyle/>
          <a:p>
            <a:pPr fontAlgn="b"/>
            <a:r>
              <a:rPr lang="en-US" sz="1900">
                <a:solidFill>
                  <a:srgbClr val="006699"/>
                </a:solidFill>
              </a:rPr>
              <a:t>ABD</a:t>
            </a:r>
            <a:endParaRPr lang="en-US" sz="800">
              <a:solidFill>
                <a:srgbClr val="000000"/>
              </a:solidFill>
            </a:endParaRPr>
          </a:p>
          <a:p>
            <a:pPr eaLnBrk="0" hangingPunct="0"/>
            <a:r>
              <a:rPr lang="en-US" sz="1300">
                <a:solidFill>
                  <a:srgbClr val="000000"/>
                </a:solidFill>
              </a:rPr>
              <a:t>$9.24 0.13   </a:t>
            </a:r>
            <a:r>
              <a:rPr lang="en-US" sz="700">
                <a:solidFill>
                  <a:srgbClr val="000000"/>
                </a:solidFill>
              </a:rPr>
              <a:t> </a:t>
            </a:r>
            <a:r>
              <a:rPr lang="en-US" sz="1300">
                <a:solidFill>
                  <a:srgbClr val="000000"/>
                </a:solidFill>
              </a:rPr>
              <a:t>  1.43% </a:t>
            </a:r>
            <a:r>
              <a:rPr lang="en-US" sz="900">
                <a:solidFill>
                  <a:srgbClr val="000000"/>
                </a:solidFill>
              </a:rPr>
              <a:t>66,257 Shares Traded </a:t>
            </a:r>
            <a:endParaRPr lang="en-US" sz="800">
              <a:solidFill>
                <a:srgbClr val="000000"/>
              </a:solidFill>
            </a:endParaRPr>
          </a:p>
          <a:p>
            <a:pPr eaLnBrk="0" hangingPunct="0"/>
            <a:r>
              <a:rPr lang="en-US" sz="1300">
                <a:solidFill>
                  <a:srgbClr val="006699"/>
                </a:solidFill>
                <a:hlinkClick r:id="rId3"/>
              </a:rPr>
              <a:t>SEE PRICE HISTORY</a:t>
            </a:r>
            <a:r>
              <a:rPr lang="en-US" sz="1300">
                <a:solidFill>
                  <a:srgbClr val="000000"/>
                </a:solidFill>
              </a:rPr>
              <a:t> </a:t>
            </a:r>
            <a:r>
              <a:rPr lang="en-US" sz="700">
                <a:solidFill>
                  <a:srgbClr val="006699"/>
                </a:solidFill>
              </a:rPr>
              <a:t>Update Quotes:On </a:t>
            </a:r>
            <a:endParaRPr lang="en-US" sz="1300">
              <a:solidFill>
                <a:srgbClr val="000000"/>
              </a:solidFill>
            </a:endParaRPr>
          </a:p>
        </p:txBody>
      </p:sp>
      <p:graphicFrame>
        <p:nvGraphicFramePr>
          <p:cNvPr id="111648" name="Group 32"/>
          <p:cNvGraphicFramePr>
            <a:graphicFrameLocks noGrp="1"/>
          </p:cNvGraphicFramePr>
          <p:nvPr/>
        </p:nvGraphicFramePr>
        <p:xfrm>
          <a:off x="-4346575" y="-815975"/>
          <a:ext cx="3460750" cy="4524375"/>
        </p:xfrm>
        <a:graphic>
          <a:graphicData uri="http://schemas.openxmlformats.org/drawingml/2006/table">
            <a:tbl>
              <a:tblPr/>
              <a:tblGrid>
                <a:gridCol w="3460750"/>
              </a:tblGrid>
              <a:tr h="45243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111640" name="Group 24"/>
          <p:cNvGraphicFramePr>
            <a:graphicFrameLocks noGrp="1"/>
          </p:cNvGraphicFramePr>
          <p:nvPr/>
        </p:nvGraphicFramePr>
        <p:xfrm>
          <a:off x="-4337050" y="-806450"/>
          <a:ext cx="3441700" cy="4524375"/>
        </p:xfrm>
        <a:graphic>
          <a:graphicData uri="http://schemas.openxmlformats.org/drawingml/2006/table">
            <a:tbl>
              <a:tblPr/>
              <a:tblGrid>
                <a:gridCol w="3441700"/>
              </a:tblGrid>
              <a:tr h="45243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111650" name="Group 34"/>
          <p:cNvGraphicFramePr>
            <a:graphicFrameLocks noGrp="1"/>
          </p:cNvGraphicFramePr>
          <p:nvPr/>
        </p:nvGraphicFramePr>
        <p:xfrm>
          <a:off x="-4327525" y="-796925"/>
          <a:ext cx="3441700" cy="4526280"/>
        </p:xfrm>
        <a:graphic>
          <a:graphicData uri="http://schemas.openxmlformats.org/drawingml/2006/table">
            <a:tbl>
              <a:tblPr/>
              <a:tblGrid>
                <a:gridCol w="3441700"/>
              </a:tblGrid>
              <a:tr h="3703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400" b="1" i="0" u="none" strike="noStrike" cap="none" normalizeH="0" baseline="0" smtClean="0">
                          <a:ln>
                            <a:noFill/>
                          </a:ln>
                          <a:solidFill>
                            <a:srgbClr val="000000"/>
                          </a:solidFill>
                          <a:effectLst/>
                          <a:latin typeface="Bodoni MT Black" pitchFamily="18" charset="0"/>
                          <a:cs typeface="Arial" charset="0"/>
                        </a:rPr>
                        <a:t>  </a:t>
                      </a:r>
                      <a:r>
                        <a:rPr kumimoji="0" lang="en-US" sz="23700" b="1" i="0" u="none" strike="noStrike" cap="none" normalizeH="0" baseline="0" smtClean="0">
                          <a:ln>
                            <a:noFill/>
                          </a:ln>
                          <a:solidFill>
                            <a:srgbClr val="000000"/>
                          </a:solidFill>
                          <a:effectLst/>
                          <a:latin typeface="Bodoni MT Black" pitchFamily="18" charset="0"/>
                          <a:cs typeface="Arial" charset="0"/>
                        </a:rPr>
                        <a:t> </a:t>
                      </a:r>
                      <a:r>
                        <a:rPr kumimoji="0" lang="en-US" sz="5400" b="1" i="0" u="none" strike="noStrike" cap="none" normalizeH="0" baseline="0" smtClean="0">
                          <a:ln>
                            <a:noFill/>
                          </a:ln>
                          <a:solidFill>
                            <a:srgbClr val="000000"/>
                          </a:solidFill>
                          <a:effectLst/>
                          <a:latin typeface="Bodoni MT Black" pitchFamily="18" charset="0"/>
                          <a:cs typeface="Arial" charset="0"/>
                        </a:rPr>
                        <a:t>                     </a:t>
                      </a: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40969" name="Picture 5" descr="GreenArrowSmall1"/>
          <p:cNvPicPr>
            <a:picLocks noChangeAspect="1" noChangeArrowheads="1"/>
          </p:cNvPicPr>
          <p:nvPr/>
        </p:nvPicPr>
        <p:blipFill>
          <a:blip r:embed="rId4"/>
          <a:srcRect/>
          <a:stretch>
            <a:fillRect/>
          </a:stretch>
        </p:blipFill>
        <p:spPr bwMode="auto">
          <a:xfrm>
            <a:off x="-3233738" y="-717550"/>
            <a:ext cx="123825" cy="114300"/>
          </a:xfrm>
          <a:prstGeom prst="rect">
            <a:avLst/>
          </a:prstGeom>
          <a:noFill/>
          <a:ln w="9525">
            <a:noFill/>
            <a:miter lim="800000"/>
            <a:headEnd/>
            <a:tailEnd/>
          </a:ln>
        </p:spPr>
      </p:pic>
      <p:pic>
        <p:nvPicPr>
          <p:cNvPr id="111623" name="Picture 7" descr="stock chart"/>
          <p:cNvPicPr>
            <a:picLocks noChangeAspect="1" noChangeArrowheads="1"/>
          </p:cNvPicPr>
          <p:nvPr/>
        </p:nvPicPr>
        <p:blipFill>
          <a:blip r:embed="rId5"/>
          <a:srcRect/>
          <a:stretch>
            <a:fillRect/>
          </a:stretch>
        </p:blipFill>
        <p:spPr bwMode="auto">
          <a:xfrm>
            <a:off x="1600200" y="1524000"/>
            <a:ext cx="7010400" cy="5137150"/>
          </a:xfrm>
          <a:prstGeom prst="rect">
            <a:avLst/>
          </a:prstGeom>
          <a:noFill/>
          <a:ln w="76200">
            <a:solidFill>
              <a:srgbClr val="FF0000"/>
            </a:solidFill>
            <a:miter lim="800000"/>
            <a:headEnd/>
            <a:tailEnd/>
          </a:ln>
        </p:spPr>
      </p:pic>
      <p:sp>
        <p:nvSpPr>
          <p:cNvPr id="40971" name="Text Box 35"/>
          <p:cNvSpPr txBox="1">
            <a:spLocks noChangeArrowheads="1"/>
          </p:cNvSpPr>
          <p:nvPr/>
        </p:nvSpPr>
        <p:spPr bwMode="auto">
          <a:xfrm>
            <a:off x="1600200" y="228600"/>
            <a:ext cx="6361113" cy="914400"/>
          </a:xfrm>
          <a:prstGeom prst="rect">
            <a:avLst/>
          </a:prstGeom>
          <a:noFill/>
          <a:ln w="9525">
            <a:noFill/>
            <a:miter lim="800000"/>
            <a:headEnd/>
            <a:tailEnd/>
          </a:ln>
        </p:spPr>
        <p:txBody>
          <a:bodyPr wrap="none">
            <a:spAutoFit/>
          </a:bodyPr>
          <a:lstStyle/>
          <a:p>
            <a:r>
              <a:rPr lang="en-US"/>
              <a:t>The Turn Around</a:t>
            </a:r>
          </a:p>
        </p:txBody>
      </p:sp>
      <p:sp>
        <p:nvSpPr>
          <p:cNvPr id="111656" name="AutoShape 40"/>
          <p:cNvSpPr>
            <a:spLocks noChangeArrowheads="1"/>
          </p:cNvSpPr>
          <p:nvPr/>
        </p:nvSpPr>
        <p:spPr bwMode="auto">
          <a:xfrm>
            <a:off x="6248400" y="3733800"/>
            <a:ext cx="990600" cy="762000"/>
          </a:xfrm>
          <a:prstGeom prst="wedgeRectCallout">
            <a:avLst>
              <a:gd name="adj1" fmla="val -113782"/>
              <a:gd name="adj2" fmla="val 65417"/>
            </a:avLst>
          </a:prstGeom>
          <a:noFill/>
          <a:ln w="25400">
            <a:solidFill>
              <a:srgbClr val="FF0000"/>
            </a:solidFill>
            <a:miter lim="800000"/>
            <a:headEnd/>
            <a:tailEnd/>
          </a:ln>
        </p:spPr>
        <p:txBody>
          <a:bodyPr/>
          <a:lstStyle/>
          <a:p>
            <a:pPr algn="ctr"/>
            <a:endParaRPr lang="en-US"/>
          </a:p>
        </p:txBody>
      </p:sp>
      <p:sp>
        <p:nvSpPr>
          <p:cNvPr id="111657" name="Oval 41"/>
          <p:cNvSpPr>
            <a:spLocks noChangeArrowheads="1"/>
          </p:cNvSpPr>
          <p:nvPr/>
        </p:nvSpPr>
        <p:spPr bwMode="auto">
          <a:xfrm>
            <a:off x="5181600" y="4495800"/>
            <a:ext cx="457200" cy="457200"/>
          </a:xfrm>
          <a:prstGeom prst="ellipse">
            <a:avLst/>
          </a:prstGeom>
          <a:noFill/>
          <a:ln w="50800">
            <a:solidFill>
              <a:srgbClr val="FF0000"/>
            </a:solidFill>
            <a:round/>
            <a:headEnd/>
            <a:tailEnd/>
          </a:ln>
        </p:spPr>
        <p:txBody>
          <a:bodyPr wrap="none" anchor="ctr"/>
          <a:lstStyle/>
          <a:p>
            <a:endParaRPr lang="en-US"/>
          </a:p>
        </p:txBody>
      </p:sp>
      <p:sp>
        <p:nvSpPr>
          <p:cNvPr id="111658" name="Text Box 42"/>
          <p:cNvSpPr txBox="1">
            <a:spLocks noChangeArrowheads="1"/>
          </p:cNvSpPr>
          <p:nvPr/>
        </p:nvSpPr>
        <p:spPr bwMode="auto">
          <a:xfrm>
            <a:off x="6324600" y="3810000"/>
            <a:ext cx="869950" cy="639763"/>
          </a:xfrm>
          <a:prstGeom prst="rect">
            <a:avLst/>
          </a:prstGeom>
          <a:noFill/>
          <a:ln w="9525">
            <a:noFill/>
            <a:miter lim="800000"/>
            <a:headEnd/>
            <a:tailEnd/>
          </a:ln>
        </p:spPr>
        <p:txBody>
          <a:bodyPr wrap="none">
            <a:spAutoFit/>
          </a:bodyPr>
          <a:lstStyle/>
          <a:p>
            <a:r>
              <a:rPr lang="en-US" sz="1200">
                <a:solidFill>
                  <a:schemeClr val="tx1"/>
                </a:solidFill>
              </a:rPr>
              <a:t>Danger</a:t>
            </a:r>
          </a:p>
          <a:p>
            <a:r>
              <a:rPr lang="en-US" sz="1200">
                <a:solidFill>
                  <a:schemeClr val="tx1"/>
                </a:solidFill>
              </a:rPr>
              <a:t>Of being</a:t>
            </a:r>
          </a:p>
          <a:p>
            <a:r>
              <a:rPr lang="en-US" sz="1200">
                <a:solidFill>
                  <a:schemeClr val="tx1"/>
                </a:solidFill>
              </a:rPr>
              <a:t>De-listed</a:t>
            </a:r>
          </a:p>
        </p:txBody>
      </p:sp>
      <p:pic>
        <p:nvPicPr>
          <p:cNvPr id="111660" name="Picture 44" descr="logo_ACCO_Brands"/>
          <p:cNvPicPr>
            <a:picLocks noChangeAspect="1" noChangeArrowheads="1"/>
          </p:cNvPicPr>
          <p:nvPr/>
        </p:nvPicPr>
        <p:blipFill>
          <a:blip r:embed="rId6"/>
          <a:srcRect/>
          <a:stretch>
            <a:fillRect/>
          </a:stretch>
        </p:blipFill>
        <p:spPr bwMode="auto">
          <a:xfrm>
            <a:off x="457200" y="2133600"/>
            <a:ext cx="1905000" cy="2562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1623"/>
                                        </p:tgtEl>
                                        <p:attrNameLst>
                                          <p:attrName>style.visibility</p:attrName>
                                        </p:attrNameLst>
                                      </p:cBhvr>
                                      <p:to>
                                        <p:strVal val="visible"/>
                                      </p:to>
                                    </p:set>
                                    <p:animEffect transition="in" filter="dissolve">
                                      <p:cBhvr>
                                        <p:cTn id="7" dur="500"/>
                                        <p:tgtEl>
                                          <p:spTgt spid="1116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1657"/>
                                        </p:tgtEl>
                                        <p:attrNameLst>
                                          <p:attrName>style.visibility</p:attrName>
                                        </p:attrNameLst>
                                      </p:cBhvr>
                                      <p:to>
                                        <p:strVal val="visible"/>
                                      </p:to>
                                    </p:set>
                                    <p:animEffect transition="in" filter="dissolve">
                                      <p:cBhvr>
                                        <p:cTn id="12" dur="500"/>
                                        <p:tgtEl>
                                          <p:spTgt spid="11165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1656"/>
                                        </p:tgtEl>
                                        <p:attrNameLst>
                                          <p:attrName>style.visibility</p:attrName>
                                        </p:attrNameLst>
                                      </p:cBhvr>
                                      <p:to>
                                        <p:strVal val="visible"/>
                                      </p:to>
                                    </p:set>
                                    <p:animEffect transition="in" filter="dissolve">
                                      <p:cBhvr>
                                        <p:cTn id="17" dur="500"/>
                                        <p:tgtEl>
                                          <p:spTgt spid="111656"/>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11658"/>
                                        </p:tgtEl>
                                        <p:attrNameLst>
                                          <p:attrName>style.visibility</p:attrName>
                                        </p:attrNameLst>
                                      </p:cBhvr>
                                      <p:to>
                                        <p:strVal val="visible"/>
                                      </p:to>
                                    </p:set>
                                    <p:animEffect transition="in" filter="dissolve">
                                      <p:cBhvr>
                                        <p:cTn id="20" dur="500"/>
                                        <p:tgtEl>
                                          <p:spTgt spid="11165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11660"/>
                                        </p:tgtEl>
                                        <p:attrNameLst>
                                          <p:attrName>style.visibility</p:attrName>
                                        </p:attrNameLst>
                                      </p:cBhvr>
                                      <p:to>
                                        <p:strVal val="visible"/>
                                      </p:to>
                                    </p:set>
                                    <p:animEffect transition="in" filter="dissolve">
                                      <p:cBhvr>
                                        <p:cTn id="25" dur="500"/>
                                        <p:tgtEl>
                                          <p:spTgt spid="111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56" grpId="0" animBg="1"/>
      <p:bldP spid="111657" grpId="0" animBg="1"/>
      <p:bldP spid="11165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 Box 5"/>
          <p:cNvSpPr txBox="1">
            <a:spLocks noChangeArrowheads="1"/>
          </p:cNvSpPr>
          <p:nvPr/>
        </p:nvSpPr>
        <p:spPr bwMode="auto">
          <a:xfrm>
            <a:off x="838200" y="3124200"/>
            <a:ext cx="7391400" cy="914400"/>
          </a:xfrm>
          <a:prstGeom prst="rect">
            <a:avLst/>
          </a:prstGeom>
          <a:noFill/>
          <a:ln w="9525">
            <a:noFill/>
            <a:miter lim="800000"/>
            <a:headEnd/>
            <a:tailEnd/>
          </a:ln>
          <a:effectLst/>
        </p:spPr>
        <p:txBody>
          <a:bodyPr>
            <a:spAutoFit/>
          </a:bodyPr>
          <a:lstStyle/>
          <a:p>
            <a:pPr>
              <a:spcBef>
                <a:spcPct val="50000"/>
              </a:spcBef>
              <a:defRPr/>
            </a:pPr>
            <a:r>
              <a:rPr lang="en-US">
                <a:effectLst>
                  <a:outerShdw blurRad="38100" dist="38100" dir="2700000" algn="tl">
                    <a:srgbClr val="C0C0C0"/>
                  </a:outerShdw>
                </a:effectLst>
              </a:rPr>
              <a:t>Jumping the Canyon</a:t>
            </a:r>
          </a:p>
        </p:txBody>
      </p:sp>
      <p:sp>
        <p:nvSpPr>
          <p:cNvPr id="13318" name="Text Box 6"/>
          <p:cNvSpPr txBox="1">
            <a:spLocks noChangeArrowheads="1"/>
          </p:cNvSpPr>
          <p:nvPr/>
        </p:nvSpPr>
        <p:spPr bwMode="auto">
          <a:xfrm>
            <a:off x="990600" y="5029200"/>
            <a:ext cx="7391400" cy="1066800"/>
          </a:xfrm>
          <a:prstGeom prst="rect">
            <a:avLst/>
          </a:prstGeom>
          <a:noFill/>
          <a:ln w="9525">
            <a:noFill/>
            <a:miter lim="800000"/>
            <a:headEnd/>
            <a:tailEnd/>
          </a:ln>
          <a:effectLst/>
        </p:spPr>
        <p:txBody>
          <a:bodyPr>
            <a:spAutoFit/>
          </a:bodyPr>
          <a:lstStyle/>
          <a:p>
            <a:pPr algn="ctr">
              <a:spcBef>
                <a:spcPct val="50000"/>
              </a:spcBef>
              <a:defRPr/>
            </a:pPr>
            <a:r>
              <a:rPr lang="en-US" sz="3200">
                <a:effectLst>
                  <a:outerShdw blurRad="38100" dist="38100" dir="2700000" algn="tl">
                    <a:srgbClr val="C0C0C0"/>
                  </a:outerShdw>
                </a:effectLst>
              </a:rPr>
              <a:t>From Strategic to Business Partner…….…. and beyond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4"/>
          <p:cNvSpPr txBox="1">
            <a:spLocks noChangeArrowheads="1"/>
          </p:cNvSpPr>
          <p:nvPr/>
        </p:nvSpPr>
        <p:spPr bwMode="auto">
          <a:xfrm>
            <a:off x="1431925" y="146050"/>
            <a:ext cx="6232525" cy="914400"/>
          </a:xfrm>
          <a:prstGeom prst="rect">
            <a:avLst/>
          </a:prstGeom>
          <a:noFill/>
          <a:ln w="9525">
            <a:noFill/>
            <a:miter lim="800000"/>
            <a:headEnd/>
            <a:tailEnd/>
          </a:ln>
        </p:spPr>
        <p:txBody>
          <a:bodyPr wrap="none">
            <a:spAutoFit/>
          </a:bodyPr>
          <a:lstStyle/>
          <a:p>
            <a:r>
              <a:rPr lang="en-US"/>
              <a:t>How they did it…</a:t>
            </a:r>
          </a:p>
        </p:txBody>
      </p:sp>
      <p:sp>
        <p:nvSpPr>
          <p:cNvPr id="112645" name="Text Box 5"/>
          <p:cNvSpPr txBox="1">
            <a:spLocks noChangeArrowheads="1"/>
          </p:cNvSpPr>
          <p:nvPr/>
        </p:nvSpPr>
        <p:spPr bwMode="auto">
          <a:xfrm>
            <a:off x="685800" y="1981200"/>
            <a:ext cx="8143875" cy="3503613"/>
          </a:xfrm>
          <a:prstGeom prst="rect">
            <a:avLst/>
          </a:prstGeom>
          <a:noFill/>
          <a:ln w="9525">
            <a:noFill/>
            <a:miter lim="800000"/>
            <a:headEnd/>
            <a:tailEnd/>
          </a:ln>
        </p:spPr>
        <p:txBody>
          <a:bodyPr wrap="none">
            <a:spAutoFit/>
          </a:bodyPr>
          <a:lstStyle/>
          <a:p>
            <a:pPr>
              <a:buFontTx/>
              <a:buChar char="•"/>
            </a:pPr>
            <a:r>
              <a:rPr lang="en-US" sz="3200"/>
              <a:t>Change of Leadership</a:t>
            </a:r>
          </a:p>
          <a:p>
            <a:pPr>
              <a:buFontTx/>
              <a:buChar char="•"/>
            </a:pPr>
            <a:r>
              <a:rPr lang="en-US" sz="3200"/>
              <a:t>Complete Transparency Internally</a:t>
            </a:r>
          </a:p>
          <a:p>
            <a:pPr>
              <a:buFontTx/>
              <a:buChar char="•"/>
            </a:pPr>
            <a:r>
              <a:rPr lang="en-US" sz="3200"/>
              <a:t>In Depth Interview of the Customer</a:t>
            </a:r>
          </a:p>
          <a:p>
            <a:pPr>
              <a:buFontTx/>
              <a:buChar char="•"/>
            </a:pPr>
            <a:r>
              <a:rPr lang="en-US" sz="3200"/>
              <a:t>Unified commitment to Change driven</a:t>
            </a:r>
          </a:p>
          <a:p>
            <a:r>
              <a:rPr lang="en-US" sz="3200"/>
              <a:t>	from the top.</a:t>
            </a:r>
          </a:p>
          <a:p>
            <a:pPr>
              <a:buFontTx/>
              <a:buChar char="•"/>
            </a:pPr>
            <a:r>
              <a:rPr lang="en-US" sz="3200"/>
              <a:t>The 5 Dysfunctions of a Team</a:t>
            </a:r>
          </a:p>
          <a:p>
            <a:pPr>
              <a:buFontTx/>
              <a:buChar char="•"/>
            </a:pPr>
            <a:r>
              <a:rPr lang="en-US" sz="3200"/>
              <a:t>Shared pain across all levels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2645">
                                            <p:txEl>
                                              <p:pRg st="0" end="0"/>
                                            </p:txEl>
                                          </p:spTgt>
                                        </p:tgtEl>
                                        <p:attrNameLst>
                                          <p:attrName>style.visibility</p:attrName>
                                        </p:attrNameLst>
                                      </p:cBhvr>
                                      <p:to>
                                        <p:strVal val="visible"/>
                                      </p:to>
                                    </p:set>
                                    <p:animEffect transition="in" filter="dissolve">
                                      <p:cBhvr>
                                        <p:cTn id="7" dur="500"/>
                                        <p:tgtEl>
                                          <p:spTgt spid="1126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2645">
                                            <p:txEl>
                                              <p:pRg st="1" end="1"/>
                                            </p:txEl>
                                          </p:spTgt>
                                        </p:tgtEl>
                                        <p:attrNameLst>
                                          <p:attrName>style.visibility</p:attrName>
                                        </p:attrNameLst>
                                      </p:cBhvr>
                                      <p:to>
                                        <p:strVal val="visible"/>
                                      </p:to>
                                    </p:set>
                                    <p:animEffect transition="in" filter="dissolve">
                                      <p:cBhvr>
                                        <p:cTn id="12" dur="500"/>
                                        <p:tgtEl>
                                          <p:spTgt spid="1126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2645">
                                            <p:txEl>
                                              <p:pRg st="2" end="2"/>
                                            </p:txEl>
                                          </p:spTgt>
                                        </p:tgtEl>
                                        <p:attrNameLst>
                                          <p:attrName>style.visibility</p:attrName>
                                        </p:attrNameLst>
                                      </p:cBhvr>
                                      <p:to>
                                        <p:strVal val="visible"/>
                                      </p:to>
                                    </p:set>
                                    <p:animEffect transition="in" filter="dissolve">
                                      <p:cBhvr>
                                        <p:cTn id="17" dur="500"/>
                                        <p:tgtEl>
                                          <p:spTgt spid="1126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2645">
                                            <p:txEl>
                                              <p:pRg st="3" end="3"/>
                                            </p:txEl>
                                          </p:spTgt>
                                        </p:tgtEl>
                                        <p:attrNameLst>
                                          <p:attrName>style.visibility</p:attrName>
                                        </p:attrNameLst>
                                      </p:cBhvr>
                                      <p:to>
                                        <p:strVal val="visible"/>
                                      </p:to>
                                    </p:set>
                                    <p:animEffect transition="in" filter="dissolve">
                                      <p:cBhvr>
                                        <p:cTn id="22" dur="500"/>
                                        <p:tgtEl>
                                          <p:spTgt spid="11264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12645">
                                            <p:txEl>
                                              <p:pRg st="4" end="4"/>
                                            </p:txEl>
                                          </p:spTgt>
                                        </p:tgtEl>
                                        <p:attrNameLst>
                                          <p:attrName>style.visibility</p:attrName>
                                        </p:attrNameLst>
                                      </p:cBhvr>
                                      <p:to>
                                        <p:strVal val="visible"/>
                                      </p:to>
                                    </p:set>
                                    <p:animEffect transition="in" filter="dissolve">
                                      <p:cBhvr>
                                        <p:cTn id="27" dur="500"/>
                                        <p:tgtEl>
                                          <p:spTgt spid="11264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2645">
                                            <p:txEl>
                                              <p:pRg st="5" end="5"/>
                                            </p:txEl>
                                          </p:spTgt>
                                        </p:tgtEl>
                                        <p:attrNameLst>
                                          <p:attrName>style.visibility</p:attrName>
                                        </p:attrNameLst>
                                      </p:cBhvr>
                                      <p:to>
                                        <p:strVal val="visible"/>
                                      </p:to>
                                    </p:set>
                                    <p:animEffect transition="in" filter="dissolve">
                                      <p:cBhvr>
                                        <p:cTn id="32" dur="500"/>
                                        <p:tgtEl>
                                          <p:spTgt spid="11264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12645">
                                            <p:txEl>
                                              <p:pRg st="6" end="6"/>
                                            </p:txEl>
                                          </p:spTgt>
                                        </p:tgtEl>
                                        <p:attrNameLst>
                                          <p:attrName>style.visibility</p:attrName>
                                        </p:attrNameLst>
                                      </p:cBhvr>
                                      <p:to>
                                        <p:strVal val="visible"/>
                                      </p:to>
                                    </p:set>
                                    <p:animEffect transition="in" filter="dissolve">
                                      <p:cBhvr>
                                        <p:cTn id="37" dur="500"/>
                                        <p:tgtEl>
                                          <p:spTgt spid="11264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p:cNvSpPr>
          <p:nvPr>
            <p:ph type="body" idx="1"/>
          </p:nvPr>
        </p:nvSpPr>
        <p:spPr/>
        <p:txBody>
          <a:bodyPr/>
          <a:lstStyle/>
          <a:p>
            <a:pPr lvl="2" eaLnBrk="1" hangingPunct="1">
              <a:buFont typeface="Wingdings" pitchFamily="2" charset="2"/>
              <a:buChar char="Ø"/>
              <a:defRPr/>
            </a:pPr>
            <a:endParaRPr lang="en-US" b="1" smtClean="0">
              <a:solidFill>
                <a:schemeClr val="bg1"/>
              </a:solidFill>
              <a:effectLst>
                <a:outerShdw blurRad="38100" dist="38100" dir="2700000" algn="tl">
                  <a:srgbClr val="C0C0C0"/>
                </a:outerShdw>
              </a:effectLst>
              <a:latin typeface="Bodoni MT Black" pitchFamily="18" charset="0"/>
            </a:endParaRPr>
          </a:p>
          <a:p>
            <a:pPr lvl="1" eaLnBrk="1" hangingPunct="1">
              <a:buFont typeface="Arial" charset="0"/>
              <a:buNone/>
              <a:defRPr/>
            </a:pPr>
            <a:r>
              <a:rPr lang="en-US" sz="4000" b="1" smtClean="0">
                <a:solidFill>
                  <a:schemeClr val="bg1"/>
                </a:solidFill>
                <a:effectLst>
                  <a:outerShdw blurRad="38100" dist="38100" dir="2700000" algn="tl">
                    <a:srgbClr val="C0C0C0"/>
                  </a:outerShdw>
                </a:effectLst>
                <a:latin typeface="Bodoni MT Black" pitchFamily="18" charset="0"/>
              </a:rPr>
              <a:t>ACCENTURE STUDY</a:t>
            </a:r>
          </a:p>
          <a:p>
            <a:pPr lvl="1" eaLnBrk="1" hangingPunct="1">
              <a:buFont typeface="Arial" charset="0"/>
              <a:buNone/>
              <a:defRPr/>
            </a:pPr>
            <a:endParaRPr lang="en-US" sz="4000" b="1" smtClean="0">
              <a:solidFill>
                <a:schemeClr val="bg1"/>
              </a:solidFill>
              <a:effectLst>
                <a:outerShdw blurRad="38100" dist="38100" dir="2700000" algn="tl">
                  <a:srgbClr val="C0C0C0"/>
                </a:outerShdw>
              </a:effectLst>
              <a:latin typeface="Bodoni MT Black" pitchFamily="18" charset="0"/>
            </a:endParaRPr>
          </a:p>
          <a:p>
            <a:pPr lvl="2" eaLnBrk="1" hangingPunct="1">
              <a:buFont typeface="Wingdings" pitchFamily="2" charset="2"/>
              <a:buNone/>
              <a:defRPr/>
            </a:pPr>
            <a:r>
              <a:rPr lang="en-US" sz="4000" b="1" smtClean="0">
                <a:solidFill>
                  <a:schemeClr val="bg1"/>
                </a:solidFill>
                <a:effectLst>
                  <a:outerShdw blurRad="38100" dist="38100" dir="2700000" algn="tl">
                    <a:srgbClr val="C0C0C0"/>
                  </a:outerShdw>
                </a:effectLst>
                <a:latin typeface="Bodoni MT Black" pitchFamily="18" charset="0"/>
              </a:rPr>
              <a:t>	Revealed widespread executive dissatisfaction with HR’s strategic contribution </a:t>
            </a:r>
          </a:p>
          <a:p>
            <a:pPr eaLnBrk="1" hangingPunct="1">
              <a:defRPr/>
            </a:pPr>
            <a:endParaRPr lang="en-US" sz="4000" smtClean="0">
              <a:latin typeface="Bodoni MT Black" pitchFamily="18" charset="0"/>
            </a:endParaRPr>
          </a:p>
        </p:txBody>
      </p:sp>
      <p:sp>
        <p:nvSpPr>
          <p:cNvPr id="2" name="Title 1"/>
          <p:cNvSpPr>
            <a:spLocks noGrp="1"/>
          </p:cNvSpPr>
          <p:nvPr>
            <p:ph type="title"/>
          </p:nvPr>
        </p:nvSpPr>
        <p:spPr/>
        <p:txBody>
          <a:bodyPr/>
          <a:lstStyle/>
          <a:p>
            <a:pPr eaLnBrk="1" hangingPunct="1">
              <a:defRPr/>
            </a:pPr>
            <a:r>
              <a:rPr lang="en-US" b="1" smtClean="0">
                <a:solidFill>
                  <a:schemeClr val="bg1"/>
                </a:solidFill>
                <a:effectLst>
                  <a:outerShdw blurRad="38100" dist="38100" dir="2700000" algn="tl">
                    <a:srgbClr val="C0C0C0"/>
                  </a:outerShdw>
                </a:effectLst>
                <a:latin typeface="Bodoni MT Black" pitchFamily="18" charset="0"/>
              </a:rPr>
              <a:t>ARABLE LAND…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lIns="182880" tIns="91440" bIns="91440"/>
          <a:lstStyle/>
          <a:p>
            <a:pPr eaLnBrk="1" hangingPunct="1">
              <a:defRPr/>
            </a:pPr>
            <a:r>
              <a:rPr lang="en-US" b="1" smtClean="0">
                <a:solidFill>
                  <a:schemeClr val="bg1"/>
                </a:solidFill>
                <a:effectLst>
                  <a:outerShdw blurRad="38100" dist="38100" dir="2700000" algn="tl">
                    <a:srgbClr val="C0C0C0"/>
                  </a:outerShdw>
                </a:effectLst>
                <a:latin typeface="Bodoni MT Black" pitchFamily="18" charset="0"/>
              </a:rPr>
              <a:t>ARABLE LAND…</a:t>
            </a:r>
          </a:p>
        </p:txBody>
      </p:sp>
      <p:sp>
        <p:nvSpPr>
          <p:cNvPr id="56323" name="Content Placeholder 2"/>
          <p:cNvSpPr>
            <a:spLocks noGrp="1"/>
          </p:cNvSpPr>
          <p:nvPr>
            <p:ph idx="4294967295"/>
          </p:nvPr>
        </p:nvSpPr>
        <p:spPr>
          <a:xfrm>
            <a:off x="304800" y="2133600"/>
            <a:ext cx="8610600" cy="4191000"/>
          </a:xfrm>
        </p:spPr>
        <p:txBody>
          <a:bodyPr tIns="137160"/>
          <a:lstStyle/>
          <a:p>
            <a:pPr lvl="1" eaLnBrk="1" hangingPunct="1">
              <a:buFont typeface="Arial" charset="0"/>
              <a:buNone/>
              <a:defRPr/>
            </a:pPr>
            <a:r>
              <a:rPr lang="en-US" sz="4000" b="1" smtClean="0">
                <a:solidFill>
                  <a:schemeClr val="bg1"/>
                </a:solidFill>
                <a:effectLst>
                  <a:outerShdw blurRad="38100" dist="38100" dir="2700000" algn="tl">
                    <a:srgbClr val="C0C0C0"/>
                  </a:outerShdw>
                </a:effectLst>
                <a:latin typeface="Bodoni MT Black" pitchFamily="18" charset="0"/>
              </a:rPr>
              <a:t>MERCER DATA </a:t>
            </a:r>
          </a:p>
          <a:p>
            <a:pPr lvl="1" eaLnBrk="1" hangingPunct="1">
              <a:buFont typeface="Arial" charset="0"/>
              <a:buNone/>
              <a:defRPr/>
            </a:pPr>
            <a:endParaRPr lang="en-US" sz="4000" b="1" smtClean="0">
              <a:solidFill>
                <a:schemeClr val="bg1"/>
              </a:solidFill>
              <a:effectLst>
                <a:outerShdw blurRad="38100" dist="38100" dir="2700000" algn="tl">
                  <a:srgbClr val="C0C0C0"/>
                </a:outerShdw>
              </a:effectLst>
              <a:latin typeface="Bodoni MT Black" pitchFamily="18" charset="0"/>
            </a:endParaRPr>
          </a:p>
          <a:p>
            <a:pPr lvl="2" eaLnBrk="1" hangingPunct="1">
              <a:buFont typeface="Wingdings" pitchFamily="2" charset="2"/>
              <a:buNone/>
              <a:defRPr/>
            </a:pPr>
            <a:r>
              <a:rPr lang="en-US" sz="4000" b="1" smtClean="0">
                <a:solidFill>
                  <a:schemeClr val="bg1"/>
                </a:solidFill>
                <a:effectLst>
                  <a:outerShdw blurRad="38100" dist="38100" dir="2700000" algn="tl">
                    <a:srgbClr val="C0C0C0"/>
                  </a:outerShdw>
                </a:effectLst>
                <a:latin typeface="Bodoni MT Black" pitchFamily="18" charset="0"/>
              </a:rPr>
              <a:t> Only 9% of CFOs view HR departments as primarily strategic</a:t>
            </a:r>
          </a:p>
          <a:p>
            <a:pPr lvl="2" eaLnBrk="1" hangingPunct="1">
              <a:buFont typeface="Arial" charset="0"/>
              <a:buNone/>
              <a:defRPr/>
            </a:pPr>
            <a:r>
              <a:rPr lang="en-US" b="1" smtClean="0">
                <a:solidFill>
                  <a:schemeClr val="bg1"/>
                </a:solidFill>
                <a:effectLst>
                  <a:outerShdw blurRad="38100" dist="38100" dir="2700000" algn="tl">
                    <a:srgbClr val="C0C0C0"/>
                  </a:outerShdw>
                </a:effectLst>
                <a:latin typeface="Bodoni MT Black" pitchFamily="18" charset="0"/>
              </a:rPr>
              <a:t> </a:t>
            </a:r>
          </a:p>
          <a:p>
            <a:pPr lvl="2" eaLnBrk="1" hangingPunct="1">
              <a:buFont typeface="Arial" charset="0"/>
              <a:buNone/>
              <a:defRPr/>
            </a:pPr>
            <a:endParaRPr lang="en-US" b="1" smtClean="0">
              <a:solidFill>
                <a:schemeClr val="bg1"/>
              </a:solidFill>
              <a:effectLst>
                <a:outerShdw blurRad="38100" dist="38100" dir="2700000" algn="tl">
                  <a:srgbClr val="C0C0C0"/>
                </a:outerShdw>
              </a:effectLst>
              <a:latin typeface="Bodoni MT Black" pitchFamily="18"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p:cNvSpPr>
          <p:nvPr>
            <p:ph type="body" idx="1"/>
          </p:nvPr>
        </p:nvSpPr>
        <p:spPr>
          <a:xfrm>
            <a:off x="457200" y="2057400"/>
            <a:ext cx="8229600" cy="4525963"/>
          </a:xfrm>
        </p:spPr>
        <p:txBody>
          <a:bodyPr/>
          <a:lstStyle/>
          <a:p>
            <a:pPr lvl="1" eaLnBrk="1" hangingPunct="1">
              <a:buFont typeface="Arial" charset="0"/>
              <a:buNone/>
              <a:defRPr/>
            </a:pPr>
            <a:r>
              <a:rPr lang="en-US" sz="4000" b="1" smtClean="0">
                <a:solidFill>
                  <a:schemeClr val="bg1"/>
                </a:solidFill>
                <a:effectLst>
                  <a:outerShdw blurRad="38100" dist="38100" dir="2700000" algn="tl">
                    <a:srgbClr val="C0C0C0"/>
                  </a:outerShdw>
                </a:effectLst>
                <a:latin typeface="Bodoni MT Black" pitchFamily="18" charset="0"/>
              </a:rPr>
              <a:t>AMA RESEARCH REVIEW</a:t>
            </a:r>
          </a:p>
          <a:p>
            <a:pPr lvl="1" eaLnBrk="1" hangingPunct="1">
              <a:buFont typeface="Arial" charset="0"/>
              <a:buNone/>
              <a:defRPr/>
            </a:pPr>
            <a:endParaRPr lang="en-US" sz="4000" b="1" smtClean="0">
              <a:solidFill>
                <a:schemeClr val="bg1"/>
              </a:solidFill>
              <a:effectLst>
                <a:outerShdw blurRad="38100" dist="38100" dir="2700000" algn="tl">
                  <a:srgbClr val="C0C0C0"/>
                </a:outerShdw>
              </a:effectLst>
              <a:latin typeface="Bodoni MT Black" pitchFamily="18" charset="0"/>
            </a:endParaRPr>
          </a:p>
          <a:p>
            <a:pPr lvl="2" eaLnBrk="1" hangingPunct="1">
              <a:buFont typeface="Wingdings" pitchFamily="2" charset="2"/>
              <a:buNone/>
              <a:defRPr/>
            </a:pPr>
            <a:r>
              <a:rPr lang="en-US" sz="4000" b="1" smtClean="0">
                <a:solidFill>
                  <a:schemeClr val="bg1"/>
                </a:solidFill>
                <a:effectLst>
                  <a:outerShdw blurRad="38100" dist="38100" dir="2700000" algn="tl">
                    <a:srgbClr val="C0C0C0"/>
                  </a:outerShdw>
                </a:effectLst>
                <a:latin typeface="Bodoni MT Black" pitchFamily="18" charset="0"/>
              </a:rPr>
              <a:t>	Executive need metrics (i.e. performance data), but only 16% trust HR to deliver</a:t>
            </a:r>
          </a:p>
        </p:txBody>
      </p:sp>
      <p:sp>
        <p:nvSpPr>
          <p:cNvPr id="2" name="Title 1"/>
          <p:cNvSpPr>
            <a:spLocks noGrp="1"/>
          </p:cNvSpPr>
          <p:nvPr>
            <p:ph type="title"/>
          </p:nvPr>
        </p:nvSpPr>
        <p:spPr/>
        <p:txBody>
          <a:bodyPr/>
          <a:lstStyle/>
          <a:p>
            <a:pPr eaLnBrk="1" hangingPunct="1">
              <a:defRPr/>
            </a:pPr>
            <a:r>
              <a:rPr lang="en-US" b="1" smtClean="0">
                <a:solidFill>
                  <a:schemeClr val="bg1"/>
                </a:solidFill>
                <a:effectLst>
                  <a:outerShdw blurRad="38100" dist="38100" dir="2700000" algn="tl">
                    <a:srgbClr val="C0C0C0"/>
                  </a:outerShdw>
                </a:effectLst>
                <a:latin typeface="Bodoni MT Black" pitchFamily="18" charset="0"/>
              </a:rPr>
              <a:t>ARABLE LAND…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4"/>
          <p:cNvSpPr txBox="1">
            <a:spLocks noChangeArrowheads="1"/>
          </p:cNvSpPr>
          <p:nvPr/>
        </p:nvSpPr>
        <p:spPr bwMode="auto">
          <a:xfrm>
            <a:off x="1812925" y="298450"/>
            <a:ext cx="5214938" cy="914400"/>
          </a:xfrm>
          <a:prstGeom prst="rect">
            <a:avLst/>
          </a:prstGeom>
          <a:noFill/>
          <a:ln w="9525">
            <a:noFill/>
            <a:miter lim="800000"/>
            <a:headEnd/>
            <a:tailEnd/>
          </a:ln>
        </p:spPr>
        <p:txBody>
          <a:bodyPr wrap="none">
            <a:spAutoFit/>
          </a:bodyPr>
          <a:lstStyle/>
          <a:p>
            <a:r>
              <a:rPr lang="en-US"/>
              <a:t>Arable Land…</a:t>
            </a:r>
          </a:p>
        </p:txBody>
      </p:sp>
      <p:sp>
        <p:nvSpPr>
          <p:cNvPr id="113669" name="Text Box 5"/>
          <p:cNvSpPr txBox="1">
            <a:spLocks noChangeArrowheads="1"/>
          </p:cNvSpPr>
          <p:nvPr/>
        </p:nvSpPr>
        <p:spPr bwMode="auto">
          <a:xfrm>
            <a:off x="1295400" y="5257800"/>
            <a:ext cx="6400800" cy="1066800"/>
          </a:xfrm>
          <a:prstGeom prst="rect">
            <a:avLst/>
          </a:prstGeom>
          <a:noFill/>
          <a:ln w="9525">
            <a:noFill/>
            <a:miter lim="800000"/>
            <a:headEnd/>
            <a:tailEnd/>
          </a:ln>
        </p:spPr>
        <p:txBody>
          <a:bodyPr>
            <a:spAutoFit/>
          </a:bodyPr>
          <a:lstStyle/>
          <a:p>
            <a:pPr>
              <a:spcBef>
                <a:spcPct val="50000"/>
              </a:spcBef>
            </a:pPr>
            <a:r>
              <a:rPr lang="en-US" sz="3200"/>
              <a:t>You can move to Alaska…but you cannot grow fur.</a:t>
            </a:r>
          </a:p>
        </p:txBody>
      </p:sp>
      <p:sp>
        <p:nvSpPr>
          <p:cNvPr id="47107" name="Text Box 6"/>
          <p:cNvSpPr txBox="1">
            <a:spLocks noChangeArrowheads="1"/>
          </p:cNvSpPr>
          <p:nvPr/>
        </p:nvSpPr>
        <p:spPr bwMode="auto">
          <a:xfrm>
            <a:off x="1676400" y="1828800"/>
            <a:ext cx="184150" cy="914400"/>
          </a:xfrm>
          <a:prstGeom prst="rect">
            <a:avLst/>
          </a:prstGeom>
          <a:noFill/>
          <a:ln w="9525">
            <a:noFill/>
            <a:miter lim="800000"/>
            <a:headEnd/>
            <a:tailEnd/>
          </a:ln>
        </p:spPr>
        <p:txBody>
          <a:bodyPr wrap="none">
            <a:spAutoFit/>
          </a:bodyPr>
          <a:lstStyle/>
          <a:p>
            <a:endParaRPr lang="en-US"/>
          </a:p>
        </p:txBody>
      </p:sp>
      <p:sp>
        <p:nvSpPr>
          <p:cNvPr id="113671" name="Text Box 7"/>
          <p:cNvSpPr txBox="1">
            <a:spLocks noChangeArrowheads="1"/>
          </p:cNvSpPr>
          <p:nvPr/>
        </p:nvSpPr>
        <p:spPr bwMode="auto">
          <a:xfrm>
            <a:off x="533400" y="2286000"/>
            <a:ext cx="7881938" cy="1739900"/>
          </a:xfrm>
          <a:prstGeom prst="rect">
            <a:avLst/>
          </a:prstGeom>
          <a:noFill/>
          <a:ln w="9525">
            <a:noFill/>
            <a:miter lim="800000"/>
            <a:headEnd/>
            <a:tailEnd/>
          </a:ln>
        </p:spPr>
        <p:txBody>
          <a:bodyPr wrap="none">
            <a:spAutoFit/>
          </a:bodyPr>
          <a:lstStyle/>
          <a:p>
            <a:pPr>
              <a:buFontTx/>
              <a:buChar char="•"/>
            </a:pPr>
            <a:r>
              <a:rPr lang="en-US" sz="3600"/>
              <a:t>The Corporate “Horror”scope</a:t>
            </a:r>
          </a:p>
          <a:p>
            <a:pPr>
              <a:buFontTx/>
              <a:buChar char="•"/>
            </a:pPr>
            <a:r>
              <a:rPr lang="en-US" sz="3600"/>
              <a:t>3 rules of the “Closely Held” Co.</a:t>
            </a:r>
          </a:p>
          <a:p>
            <a:pPr>
              <a:buFontTx/>
              <a:buChar char="•"/>
            </a:pPr>
            <a:r>
              <a:rPr lang="en-US" sz="3600"/>
              <a:t>The “Cadillac of Coaching”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3671">
                                            <p:txEl>
                                              <p:pRg st="0" end="0"/>
                                            </p:txEl>
                                          </p:spTgt>
                                        </p:tgtEl>
                                        <p:attrNameLst>
                                          <p:attrName>style.visibility</p:attrName>
                                        </p:attrNameLst>
                                      </p:cBhvr>
                                      <p:to>
                                        <p:strVal val="visible"/>
                                      </p:to>
                                    </p:set>
                                    <p:animEffect transition="in" filter="dissolve">
                                      <p:cBhvr>
                                        <p:cTn id="7" dur="500"/>
                                        <p:tgtEl>
                                          <p:spTgt spid="1136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3671">
                                            <p:txEl>
                                              <p:pRg st="1" end="1"/>
                                            </p:txEl>
                                          </p:spTgt>
                                        </p:tgtEl>
                                        <p:attrNameLst>
                                          <p:attrName>style.visibility</p:attrName>
                                        </p:attrNameLst>
                                      </p:cBhvr>
                                      <p:to>
                                        <p:strVal val="visible"/>
                                      </p:to>
                                    </p:set>
                                    <p:animEffect transition="in" filter="dissolve">
                                      <p:cBhvr>
                                        <p:cTn id="12" dur="500"/>
                                        <p:tgtEl>
                                          <p:spTgt spid="1136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3671">
                                            <p:txEl>
                                              <p:pRg st="2" end="2"/>
                                            </p:txEl>
                                          </p:spTgt>
                                        </p:tgtEl>
                                        <p:attrNameLst>
                                          <p:attrName>style.visibility</p:attrName>
                                        </p:attrNameLst>
                                      </p:cBhvr>
                                      <p:to>
                                        <p:strVal val="visible"/>
                                      </p:to>
                                    </p:set>
                                    <p:animEffect transition="in" filter="dissolve">
                                      <p:cBhvr>
                                        <p:cTn id="17" dur="500"/>
                                        <p:tgtEl>
                                          <p:spTgt spid="1136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3669"/>
                                        </p:tgtEl>
                                        <p:attrNameLst>
                                          <p:attrName>style.visibility</p:attrName>
                                        </p:attrNameLst>
                                      </p:cBhvr>
                                      <p:to>
                                        <p:strVal val="visible"/>
                                      </p:to>
                                    </p:set>
                                    <p:animEffect transition="in" filter="dissolve">
                                      <p:cBhvr>
                                        <p:cTn id="22" dur="500"/>
                                        <p:tgtEl>
                                          <p:spTgt spid="113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descr="ANd9GcRyGDehaqa1EaWedt13w-mNoI6NLPrRJ9Au6x7tr9KNsCeoN5aE2A"/>
          <p:cNvPicPr>
            <a:picLocks noChangeAspect="1" noChangeArrowheads="1"/>
          </p:cNvPicPr>
          <p:nvPr/>
        </p:nvPicPr>
        <p:blipFill>
          <a:blip r:embed="rId2"/>
          <a:srcRect/>
          <a:stretch>
            <a:fillRect/>
          </a:stretch>
        </p:blipFill>
        <p:spPr bwMode="auto">
          <a:xfrm>
            <a:off x="1828800" y="1524000"/>
            <a:ext cx="5638800" cy="4006850"/>
          </a:xfrm>
          <a:prstGeom prst="rect">
            <a:avLst/>
          </a:prstGeom>
          <a:noFill/>
          <a:ln w="9525">
            <a:noFill/>
            <a:miter lim="800000"/>
            <a:headEnd/>
            <a:tailEnd/>
          </a:ln>
        </p:spPr>
      </p:pic>
      <p:sp>
        <p:nvSpPr>
          <p:cNvPr id="97284" name="Text Box 4"/>
          <p:cNvSpPr txBox="1">
            <a:spLocks noChangeArrowheads="1"/>
          </p:cNvSpPr>
          <p:nvPr/>
        </p:nvSpPr>
        <p:spPr bwMode="auto">
          <a:xfrm>
            <a:off x="1524000" y="5638800"/>
            <a:ext cx="6789738" cy="914400"/>
          </a:xfrm>
          <a:prstGeom prst="rect">
            <a:avLst/>
          </a:prstGeom>
          <a:noFill/>
          <a:ln w="9525">
            <a:noFill/>
            <a:miter lim="800000"/>
            <a:headEnd/>
            <a:tailEnd/>
          </a:ln>
          <a:effectLst/>
        </p:spPr>
        <p:txBody>
          <a:bodyPr wrap="none">
            <a:spAutoFit/>
          </a:bodyPr>
          <a:lstStyle/>
          <a:p>
            <a:pPr>
              <a:defRPr/>
            </a:pPr>
            <a:r>
              <a:rPr lang="en-US">
                <a:effectLst>
                  <a:outerShdw blurRad="38100" dist="38100" dir="2700000" algn="tl">
                    <a:srgbClr val="C0C0C0"/>
                  </a:outerShdw>
                </a:effectLst>
              </a:rPr>
              <a:t>Jack Welch on HR</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lIns="182880" tIns="91440" bIns="91440"/>
          <a:lstStyle/>
          <a:p>
            <a:pPr eaLnBrk="1" hangingPunct="1">
              <a:defRPr/>
            </a:pPr>
            <a:r>
              <a:rPr lang="en-US" b="1" dirty="0" smtClean="0">
                <a:solidFill>
                  <a:schemeClr val="bg1"/>
                </a:solidFill>
                <a:effectLst>
                  <a:outerShdw blurRad="38100" dist="38100" dir="2700000" algn="tl">
                    <a:srgbClr val="C0C0C0"/>
                  </a:outerShdw>
                </a:effectLst>
                <a:latin typeface="Bodoni MT Black" pitchFamily="18" charset="0"/>
              </a:rPr>
              <a:t>JACK WELCH ON HR</a:t>
            </a:r>
          </a:p>
        </p:txBody>
      </p:sp>
      <p:sp>
        <p:nvSpPr>
          <p:cNvPr id="98307" name="Content Placeholder 2"/>
          <p:cNvSpPr>
            <a:spLocks noGrp="1"/>
          </p:cNvSpPr>
          <p:nvPr>
            <p:ph idx="4294967295"/>
          </p:nvPr>
        </p:nvSpPr>
        <p:spPr>
          <a:xfrm>
            <a:off x="457200" y="1295400"/>
            <a:ext cx="8229600" cy="5105400"/>
          </a:xfrm>
        </p:spPr>
        <p:txBody>
          <a:bodyPr tIns="137160"/>
          <a:lstStyle/>
          <a:p>
            <a:pPr eaLnBrk="1" hangingPunct="1">
              <a:buFont typeface="Arial" charset="0"/>
              <a:buNone/>
              <a:defRPr/>
            </a:pPr>
            <a:r>
              <a:rPr lang="en-US" b="1" dirty="0" smtClean="0">
                <a:solidFill>
                  <a:schemeClr val="bg1"/>
                </a:solidFill>
                <a:effectLst>
                  <a:outerShdw blurRad="38100" dist="38100" dir="2700000" algn="tl">
                    <a:srgbClr val="C0C0C0"/>
                  </a:outerShdw>
                </a:effectLst>
                <a:latin typeface="Bodoni MT Black" pitchFamily="18" charset="0"/>
              </a:rPr>
              <a:t>“Look, HR should be every company’s “killer app.” What could possibly be more important than who gets hired, developed, promoted, or moved out the door? </a:t>
            </a:r>
          </a:p>
          <a:p>
            <a:pPr eaLnBrk="1" hangingPunct="1">
              <a:buFont typeface="Arial" charset="0"/>
              <a:buNone/>
              <a:defRPr/>
            </a:pPr>
            <a:endParaRPr lang="en-US" b="1" dirty="0" smtClean="0">
              <a:solidFill>
                <a:schemeClr val="bg1"/>
              </a:solidFill>
              <a:effectLst>
                <a:outerShdw blurRad="38100" dist="38100" dir="2700000" algn="tl">
                  <a:srgbClr val="C0C0C0"/>
                </a:outerShdw>
              </a:effectLst>
              <a:latin typeface="Bodoni MT Black" pitchFamily="18" charset="0"/>
            </a:endParaRPr>
          </a:p>
          <a:p>
            <a:pPr eaLnBrk="1" hangingPunct="1">
              <a:buFont typeface="Arial" charset="0"/>
              <a:buNone/>
              <a:defRPr/>
            </a:pPr>
            <a:r>
              <a:rPr lang="en-US" b="1" dirty="0" smtClean="0">
                <a:solidFill>
                  <a:schemeClr val="bg1"/>
                </a:solidFill>
                <a:effectLst>
                  <a:outerShdw blurRad="38100" dist="38100" dir="2700000" algn="tl">
                    <a:srgbClr val="C0C0C0"/>
                  </a:outerShdw>
                </a:effectLst>
                <a:latin typeface="Bodoni MT Black" pitchFamily="18" charset="0"/>
              </a:rPr>
              <a:t>Business is a game…the team that puts the best people on the field and gets them playing together wins. It’s that simple.”</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lIns="182880" tIns="91440" bIns="91440"/>
          <a:lstStyle/>
          <a:p>
            <a:pPr eaLnBrk="1" hangingPunct="1">
              <a:defRPr/>
            </a:pPr>
            <a:r>
              <a:rPr lang="en-US" b="1" smtClean="0">
                <a:solidFill>
                  <a:schemeClr val="bg1"/>
                </a:solidFill>
                <a:effectLst>
                  <a:outerShdw blurRad="38100" dist="38100" dir="2700000" algn="tl">
                    <a:srgbClr val="C0C0C0"/>
                  </a:outerShdw>
                </a:effectLst>
                <a:latin typeface="Bodoni MT Black" pitchFamily="18" charset="0"/>
              </a:rPr>
              <a:t>JACK WELCH ON HR</a:t>
            </a:r>
          </a:p>
        </p:txBody>
      </p:sp>
      <p:sp>
        <p:nvSpPr>
          <p:cNvPr id="100355" name="Content Placeholder 2"/>
          <p:cNvSpPr>
            <a:spLocks noGrp="1"/>
          </p:cNvSpPr>
          <p:nvPr>
            <p:ph idx="4294967295"/>
          </p:nvPr>
        </p:nvSpPr>
        <p:spPr>
          <a:xfrm>
            <a:off x="457200" y="1447800"/>
            <a:ext cx="8229600" cy="5181600"/>
          </a:xfrm>
        </p:spPr>
        <p:txBody>
          <a:bodyPr tIns="137160"/>
          <a:lstStyle/>
          <a:p>
            <a:pPr eaLnBrk="1" hangingPunct="1">
              <a:defRPr/>
            </a:pPr>
            <a:endParaRPr lang="en-US" sz="3600" dirty="0" smtClean="0"/>
          </a:p>
          <a:p>
            <a:pPr eaLnBrk="1" hangingPunct="1">
              <a:buFont typeface="Arial" charset="0"/>
              <a:buNone/>
              <a:defRPr/>
            </a:pPr>
            <a:r>
              <a:rPr lang="en-US" sz="3600" b="1" dirty="0" smtClean="0">
                <a:solidFill>
                  <a:schemeClr val="bg1"/>
                </a:solidFill>
                <a:effectLst>
                  <a:outerShdw blurRad="38100" dist="38100" dir="2700000" algn="tl">
                    <a:srgbClr val="C0C0C0"/>
                  </a:outerShdw>
                </a:effectLst>
                <a:latin typeface="Bodoni MT Black" pitchFamily="18" charset="0"/>
              </a:rPr>
              <a:t>"If there was ever a time to underscore the importance of HR, it has arrived…</a:t>
            </a:r>
          </a:p>
          <a:p>
            <a:pPr eaLnBrk="1" hangingPunct="1">
              <a:buFont typeface="Arial" charset="0"/>
              <a:buNone/>
              <a:defRPr/>
            </a:pPr>
            <a:r>
              <a:rPr lang="en-US" sz="3600" b="1" dirty="0" smtClean="0">
                <a:solidFill>
                  <a:schemeClr val="bg1"/>
                </a:solidFill>
                <a:effectLst>
                  <a:outerShdw blurRad="38100" dist="38100" dir="2700000" algn="tl">
                    <a:srgbClr val="C0C0C0"/>
                  </a:outerShdw>
                </a:effectLst>
                <a:latin typeface="Bodoni MT Black" pitchFamily="18" charset="0"/>
              </a:rPr>
              <a:t>  HR matters enormously in the good times.  It defines you in the bad."</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4"/>
          <p:cNvSpPr txBox="1">
            <a:spLocks noChangeArrowheads="1"/>
          </p:cNvSpPr>
          <p:nvPr/>
        </p:nvSpPr>
        <p:spPr bwMode="auto">
          <a:xfrm>
            <a:off x="1752600" y="457200"/>
            <a:ext cx="5626100" cy="914400"/>
          </a:xfrm>
          <a:prstGeom prst="rect">
            <a:avLst/>
          </a:prstGeom>
          <a:noFill/>
          <a:ln w="9525">
            <a:noFill/>
            <a:miter lim="800000"/>
            <a:headEnd/>
            <a:tailEnd/>
          </a:ln>
        </p:spPr>
        <p:txBody>
          <a:bodyPr wrap="none">
            <a:spAutoFit/>
          </a:bodyPr>
          <a:lstStyle/>
          <a:p>
            <a:r>
              <a:rPr lang="en-US"/>
              <a:t>The Brass Ring</a:t>
            </a:r>
          </a:p>
        </p:txBody>
      </p:sp>
      <p:sp>
        <p:nvSpPr>
          <p:cNvPr id="114694" name="Text Box 6"/>
          <p:cNvSpPr txBox="1">
            <a:spLocks noChangeArrowheads="1"/>
          </p:cNvSpPr>
          <p:nvPr/>
        </p:nvSpPr>
        <p:spPr bwMode="auto">
          <a:xfrm>
            <a:off x="1295400" y="2133600"/>
            <a:ext cx="6538913" cy="519113"/>
          </a:xfrm>
          <a:prstGeom prst="rect">
            <a:avLst/>
          </a:prstGeom>
          <a:noFill/>
          <a:ln w="9525">
            <a:noFill/>
            <a:miter lim="800000"/>
            <a:headEnd/>
            <a:tailEnd/>
          </a:ln>
        </p:spPr>
        <p:txBody>
          <a:bodyPr wrap="none">
            <a:spAutoFit/>
          </a:bodyPr>
          <a:lstStyle/>
          <a:p>
            <a:r>
              <a:rPr lang="en-US" sz="2800"/>
              <a:t>Dennis Christiansen – Former CEO</a:t>
            </a:r>
          </a:p>
        </p:txBody>
      </p:sp>
      <p:sp>
        <p:nvSpPr>
          <p:cNvPr id="114695" name="Text Box 7"/>
          <p:cNvSpPr txBox="1">
            <a:spLocks noChangeArrowheads="1"/>
          </p:cNvSpPr>
          <p:nvPr/>
        </p:nvSpPr>
        <p:spPr bwMode="auto">
          <a:xfrm>
            <a:off x="1828800" y="1524000"/>
            <a:ext cx="5381625" cy="519113"/>
          </a:xfrm>
          <a:prstGeom prst="rect">
            <a:avLst/>
          </a:prstGeom>
          <a:noFill/>
          <a:ln w="9525">
            <a:noFill/>
            <a:miter lim="800000"/>
            <a:headEnd/>
            <a:tailEnd/>
          </a:ln>
        </p:spPr>
        <p:txBody>
          <a:bodyPr wrap="none">
            <a:spAutoFit/>
          </a:bodyPr>
          <a:lstStyle/>
          <a:p>
            <a:r>
              <a:rPr lang="en-US" sz="2800"/>
              <a:t>Kim Bors – Former SVP HR</a:t>
            </a:r>
          </a:p>
        </p:txBody>
      </p:sp>
      <p:sp>
        <p:nvSpPr>
          <p:cNvPr id="52228" name="AutoShape 9" descr="Z"/>
          <p:cNvSpPr>
            <a:spLocks noChangeAspect="1" noChangeArrowheads="1"/>
          </p:cNvSpPr>
          <p:nvPr/>
        </p:nvSpPr>
        <p:spPr bwMode="auto">
          <a:xfrm>
            <a:off x="3810000" y="2667000"/>
            <a:ext cx="1524000" cy="1524000"/>
          </a:xfrm>
          <a:prstGeom prst="rect">
            <a:avLst/>
          </a:prstGeom>
          <a:noFill/>
          <a:ln w="9525">
            <a:noFill/>
            <a:miter lim="800000"/>
            <a:headEnd/>
            <a:tailEnd/>
          </a:ln>
        </p:spPr>
        <p:txBody>
          <a:bodyPr/>
          <a:lstStyle/>
          <a:p>
            <a:endParaRPr lang="en-US"/>
          </a:p>
        </p:txBody>
      </p:sp>
      <p:sp>
        <p:nvSpPr>
          <p:cNvPr id="52229" name="AutoShape 11" descr="Z"/>
          <p:cNvSpPr>
            <a:spLocks noChangeAspect="1" noChangeArrowheads="1"/>
          </p:cNvSpPr>
          <p:nvPr/>
        </p:nvSpPr>
        <p:spPr bwMode="auto">
          <a:xfrm>
            <a:off x="3810000" y="2667000"/>
            <a:ext cx="1524000" cy="1524000"/>
          </a:xfrm>
          <a:prstGeom prst="rect">
            <a:avLst/>
          </a:prstGeom>
          <a:noFill/>
          <a:ln w="9525">
            <a:noFill/>
            <a:miter lim="800000"/>
            <a:headEnd/>
            <a:tailEnd/>
          </a:ln>
        </p:spPr>
        <p:txBody>
          <a:bodyPr/>
          <a:lstStyle/>
          <a:p>
            <a:endParaRPr lang="en-US"/>
          </a:p>
        </p:txBody>
      </p:sp>
      <p:pic>
        <p:nvPicPr>
          <p:cNvPr id="52230" name="Picture 13" descr="idex_logo_gif"/>
          <p:cNvPicPr>
            <a:picLocks noChangeAspect="1" noChangeArrowheads="1"/>
          </p:cNvPicPr>
          <p:nvPr/>
        </p:nvPicPr>
        <p:blipFill>
          <a:blip r:embed="rId2"/>
          <a:srcRect/>
          <a:stretch>
            <a:fillRect/>
          </a:stretch>
        </p:blipFill>
        <p:spPr bwMode="auto">
          <a:xfrm>
            <a:off x="2667000" y="2743200"/>
            <a:ext cx="3686175" cy="1325563"/>
          </a:xfrm>
          <a:prstGeom prst="rect">
            <a:avLst/>
          </a:prstGeom>
          <a:noFill/>
          <a:ln w="9525">
            <a:noFill/>
            <a:miter lim="800000"/>
            <a:headEnd/>
            <a:tailEnd/>
          </a:ln>
        </p:spPr>
      </p:pic>
      <p:sp>
        <p:nvSpPr>
          <p:cNvPr id="114702" name="Text Box 14"/>
          <p:cNvSpPr txBox="1">
            <a:spLocks noChangeArrowheads="1"/>
          </p:cNvSpPr>
          <p:nvPr/>
        </p:nvSpPr>
        <p:spPr bwMode="auto">
          <a:xfrm>
            <a:off x="990600" y="4343400"/>
            <a:ext cx="7354888" cy="1739900"/>
          </a:xfrm>
          <a:prstGeom prst="rect">
            <a:avLst/>
          </a:prstGeom>
          <a:noFill/>
          <a:ln w="9525">
            <a:noFill/>
            <a:miter lim="800000"/>
            <a:headEnd/>
            <a:tailEnd/>
          </a:ln>
        </p:spPr>
        <p:txBody>
          <a:bodyPr wrap="none">
            <a:spAutoFit/>
          </a:bodyPr>
          <a:lstStyle/>
          <a:p>
            <a:r>
              <a:rPr lang="en-US" sz="3600"/>
              <a:t>Consolidation of 40+ disparate</a:t>
            </a:r>
          </a:p>
          <a:p>
            <a:r>
              <a:rPr lang="en-US" sz="3600"/>
              <a:t>Healthcare plans gave Idex a </a:t>
            </a:r>
          </a:p>
          <a:p>
            <a:r>
              <a:rPr lang="en-US" sz="3600"/>
              <a:t>$4 million boost in one year.</a:t>
            </a:r>
          </a:p>
        </p:txBody>
      </p:sp>
      <p:sp>
        <p:nvSpPr>
          <p:cNvPr id="114703" name="Text Box 15"/>
          <p:cNvSpPr txBox="1">
            <a:spLocks noChangeArrowheads="1"/>
          </p:cNvSpPr>
          <p:nvPr/>
        </p:nvSpPr>
        <p:spPr bwMode="auto">
          <a:xfrm>
            <a:off x="2514600" y="6278563"/>
            <a:ext cx="4343400" cy="579437"/>
          </a:xfrm>
          <a:prstGeom prst="rect">
            <a:avLst/>
          </a:prstGeom>
          <a:noFill/>
          <a:ln w="9525">
            <a:noFill/>
            <a:miter lim="800000"/>
            <a:headEnd/>
            <a:tailEnd/>
          </a:ln>
        </p:spPr>
        <p:txBody>
          <a:bodyPr>
            <a:spAutoFit/>
          </a:bodyPr>
          <a:lstStyle/>
          <a:p>
            <a:pPr algn="ctr">
              <a:spcBef>
                <a:spcPct val="50000"/>
              </a:spcBef>
            </a:pPr>
            <a:r>
              <a:rPr lang="en-US" sz="3200"/>
              <a:t>CREDIBILITY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4694"/>
                                        </p:tgtEl>
                                        <p:attrNameLst>
                                          <p:attrName>style.visibility</p:attrName>
                                        </p:attrNameLst>
                                      </p:cBhvr>
                                      <p:to>
                                        <p:strVal val="visible"/>
                                      </p:to>
                                    </p:set>
                                    <p:animEffect transition="in" filter="dissolve">
                                      <p:cBhvr>
                                        <p:cTn id="7" dur="500"/>
                                        <p:tgtEl>
                                          <p:spTgt spid="11469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4695"/>
                                        </p:tgtEl>
                                        <p:attrNameLst>
                                          <p:attrName>style.visibility</p:attrName>
                                        </p:attrNameLst>
                                      </p:cBhvr>
                                      <p:to>
                                        <p:strVal val="visible"/>
                                      </p:to>
                                    </p:set>
                                    <p:animEffect transition="in" filter="dissolve">
                                      <p:cBhvr>
                                        <p:cTn id="12" dur="500"/>
                                        <p:tgtEl>
                                          <p:spTgt spid="11469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4702"/>
                                        </p:tgtEl>
                                        <p:attrNameLst>
                                          <p:attrName>style.visibility</p:attrName>
                                        </p:attrNameLst>
                                      </p:cBhvr>
                                      <p:to>
                                        <p:strVal val="visible"/>
                                      </p:to>
                                    </p:set>
                                    <p:animEffect transition="in" filter="dissolve">
                                      <p:cBhvr>
                                        <p:cTn id="17" dur="500"/>
                                        <p:tgtEl>
                                          <p:spTgt spid="11470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4703"/>
                                        </p:tgtEl>
                                        <p:attrNameLst>
                                          <p:attrName>style.visibility</p:attrName>
                                        </p:attrNameLst>
                                      </p:cBhvr>
                                      <p:to>
                                        <p:strVal val="visible"/>
                                      </p:to>
                                    </p:set>
                                    <p:animEffect transition="in" filter="dissolve">
                                      <p:cBhvr>
                                        <p:cTn id="22" dur="500"/>
                                        <p:tgtEl>
                                          <p:spTgt spid="114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4" grpId="0"/>
      <p:bldP spid="114695" grpId="0"/>
      <p:bldP spid="114702" grpId="0"/>
      <p:bldP spid="11470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Oval 2"/>
          <p:cNvSpPr>
            <a:spLocks noChangeArrowheads="1"/>
          </p:cNvSpPr>
          <p:nvPr/>
        </p:nvSpPr>
        <p:spPr bwMode="auto">
          <a:xfrm>
            <a:off x="2819400" y="3352800"/>
            <a:ext cx="2895600" cy="1600200"/>
          </a:xfrm>
          <a:prstGeom prst="ellipse">
            <a:avLst/>
          </a:prstGeom>
          <a:solidFill>
            <a:schemeClr val="bg1"/>
          </a:solidFill>
          <a:ln w="50800">
            <a:solidFill>
              <a:schemeClr val="bg1"/>
            </a:solidFill>
            <a:round/>
            <a:headEnd/>
            <a:tailEnd/>
          </a:ln>
        </p:spPr>
        <p:txBody>
          <a:bodyPr wrap="none" anchor="ctr"/>
          <a:lstStyle/>
          <a:p>
            <a:pPr algn="ctr"/>
            <a:endParaRPr lang="en-US"/>
          </a:p>
        </p:txBody>
      </p:sp>
      <p:sp>
        <p:nvSpPr>
          <p:cNvPr id="119811" name="Text Box 3"/>
          <p:cNvSpPr txBox="1">
            <a:spLocks noChangeArrowheads="1"/>
          </p:cNvSpPr>
          <p:nvPr/>
        </p:nvSpPr>
        <p:spPr bwMode="auto">
          <a:xfrm>
            <a:off x="2819400" y="3505200"/>
            <a:ext cx="2962275" cy="1309688"/>
          </a:xfrm>
          <a:prstGeom prst="rect">
            <a:avLst/>
          </a:prstGeom>
          <a:noFill/>
          <a:ln w="9525">
            <a:noFill/>
            <a:miter lim="800000"/>
            <a:headEnd/>
            <a:tailEnd/>
          </a:ln>
          <a:effectLst/>
        </p:spPr>
        <p:txBody>
          <a:bodyPr>
            <a:spAutoFit/>
          </a:bodyPr>
          <a:lstStyle/>
          <a:p>
            <a:pPr algn="ctr">
              <a:spcBef>
                <a:spcPct val="50000"/>
              </a:spcBef>
              <a:defRPr/>
            </a:pPr>
            <a:r>
              <a:rPr lang="en-US" sz="4400">
                <a:solidFill>
                  <a:schemeClr val="tx1"/>
                </a:solidFill>
                <a:effectLst>
                  <a:outerShdw blurRad="38100" dist="38100" dir="2700000" algn="tl">
                    <a:srgbClr val="C0C0C0"/>
                  </a:outerShdw>
                </a:effectLst>
              </a:rPr>
              <a:t>Mentor#</a:t>
            </a:r>
          </a:p>
          <a:p>
            <a:pPr algn="ctr">
              <a:spcBef>
                <a:spcPct val="50000"/>
              </a:spcBef>
              <a:defRPr/>
            </a:pPr>
            <a:r>
              <a:rPr lang="en-US" sz="2400">
                <a:solidFill>
                  <a:schemeClr val="tx1"/>
                </a:solidFill>
                <a:effectLst>
                  <a:outerShdw blurRad="38100" dist="38100" dir="2700000" algn="tl">
                    <a:srgbClr val="C0C0C0"/>
                  </a:outerShdw>
                </a:effectLst>
              </a:rPr>
              <a:t>Larry Pilon</a:t>
            </a:r>
          </a:p>
        </p:txBody>
      </p:sp>
      <p:pic>
        <p:nvPicPr>
          <p:cNvPr id="119812" name="Picture 4" descr="ANd9GcQdla8H_cgq3TayNZ3SiJ7f1MutxtbBAnKOz9LQPiGE0qvEomIEEw"/>
          <p:cNvPicPr>
            <a:picLocks noChangeAspect="1" noChangeArrowheads="1"/>
          </p:cNvPicPr>
          <p:nvPr/>
        </p:nvPicPr>
        <p:blipFill>
          <a:blip r:embed="rId2"/>
          <a:srcRect/>
          <a:stretch>
            <a:fillRect/>
          </a:stretch>
        </p:blipFill>
        <p:spPr bwMode="auto">
          <a:xfrm>
            <a:off x="6172200" y="2362200"/>
            <a:ext cx="2743200" cy="1223963"/>
          </a:xfrm>
          <a:prstGeom prst="rect">
            <a:avLst/>
          </a:prstGeom>
          <a:noFill/>
          <a:ln w="9525">
            <a:noFill/>
            <a:miter lim="800000"/>
            <a:headEnd/>
            <a:tailEnd/>
          </a:ln>
        </p:spPr>
      </p:pic>
      <p:sp>
        <p:nvSpPr>
          <p:cNvPr id="119813" name="AutoShape 5" descr="2Q=="/>
          <p:cNvSpPr>
            <a:spLocks noChangeAspect="1" noChangeArrowheads="1"/>
          </p:cNvSpPr>
          <p:nvPr/>
        </p:nvSpPr>
        <p:spPr bwMode="auto">
          <a:xfrm>
            <a:off x="4100513" y="3800475"/>
            <a:ext cx="814387" cy="477838"/>
          </a:xfrm>
          <a:prstGeom prst="rect">
            <a:avLst/>
          </a:prstGeom>
          <a:noFill/>
          <a:ln w="9525">
            <a:noFill/>
            <a:miter lim="800000"/>
            <a:headEnd/>
            <a:tailEnd/>
          </a:ln>
        </p:spPr>
        <p:txBody>
          <a:bodyPr/>
          <a:lstStyle/>
          <a:p>
            <a:endParaRPr lang="en-US"/>
          </a:p>
        </p:txBody>
      </p:sp>
      <p:pic>
        <p:nvPicPr>
          <p:cNvPr id="119814" name="Picture 6" descr="cdw_logo"/>
          <p:cNvPicPr>
            <a:picLocks noChangeAspect="1" noChangeArrowheads="1"/>
          </p:cNvPicPr>
          <p:nvPr/>
        </p:nvPicPr>
        <p:blipFill>
          <a:blip r:embed="rId3"/>
          <a:srcRect/>
          <a:stretch>
            <a:fillRect/>
          </a:stretch>
        </p:blipFill>
        <p:spPr bwMode="auto">
          <a:xfrm>
            <a:off x="3200400" y="5257800"/>
            <a:ext cx="2362200" cy="1395413"/>
          </a:xfrm>
          <a:prstGeom prst="rect">
            <a:avLst/>
          </a:prstGeom>
          <a:noFill/>
          <a:ln w="9525">
            <a:noFill/>
            <a:miter lim="800000"/>
            <a:headEnd/>
            <a:tailEnd/>
          </a:ln>
        </p:spPr>
      </p:pic>
      <p:pic>
        <p:nvPicPr>
          <p:cNvPr id="119815" name="Picture 7" descr="ConAgra_Beef-logo-B281304E97-seeklogo"/>
          <p:cNvPicPr>
            <a:picLocks noChangeAspect="1" noChangeArrowheads="1"/>
          </p:cNvPicPr>
          <p:nvPr/>
        </p:nvPicPr>
        <p:blipFill>
          <a:blip r:embed="rId4"/>
          <a:srcRect/>
          <a:stretch>
            <a:fillRect/>
          </a:stretch>
        </p:blipFill>
        <p:spPr bwMode="auto">
          <a:xfrm>
            <a:off x="6705600" y="4495800"/>
            <a:ext cx="1828800" cy="1828800"/>
          </a:xfrm>
          <a:prstGeom prst="rect">
            <a:avLst/>
          </a:prstGeom>
          <a:noFill/>
          <a:ln w="9525">
            <a:noFill/>
            <a:miter lim="800000"/>
            <a:headEnd/>
            <a:tailEnd/>
          </a:ln>
        </p:spPr>
      </p:pic>
      <p:pic>
        <p:nvPicPr>
          <p:cNvPr id="119816" name="Picture 8" descr="walgreens-logo"/>
          <p:cNvPicPr>
            <a:picLocks noChangeAspect="1" noChangeArrowheads="1"/>
          </p:cNvPicPr>
          <p:nvPr/>
        </p:nvPicPr>
        <p:blipFill>
          <a:blip r:embed="rId5"/>
          <a:srcRect/>
          <a:stretch>
            <a:fillRect/>
          </a:stretch>
        </p:blipFill>
        <p:spPr bwMode="auto">
          <a:xfrm>
            <a:off x="152400" y="2590800"/>
            <a:ext cx="1981200" cy="1485900"/>
          </a:xfrm>
          <a:prstGeom prst="rect">
            <a:avLst/>
          </a:prstGeom>
          <a:noFill/>
          <a:ln w="9525">
            <a:noFill/>
            <a:miter lim="800000"/>
            <a:headEnd/>
            <a:tailEnd/>
          </a:ln>
        </p:spPr>
      </p:pic>
      <p:pic>
        <p:nvPicPr>
          <p:cNvPr id="119817" name="Picture 9" descr="Acco-logo-16ECBFDF0F-seeklogo"/>
          <p:cNvPicPr>
            <a:picLocks noChangeAspect="1" noChangeArrowheads="1"/>
          </p:cNvPicPr>
          <p:nvPr/>
        </p:nvPicPr>
        <p:blipFill>
          <a:blip r:embed="rId6"/>
          <a:srcRect/>
          <a:stretch>
            <a:fillRect/>
          </a:stretch>
        </p:blipFill>
        <p:spPr bwMode="auto">
          <a:xfrm>
            <a:off x="304800" y="4953000"/>
            <a:ext cx="1905000" cy="1905000"/>
          </a:xfrm>
          <a:prstGeom prst="rect">
            <a:avLst/>
          </a:prstGeom>
          <a:noFill/>
          <a:ln w="9525">
            <a:noFill/>
            <a:miter lim="800000"/>
            <a:headEnd/>
            <a:tailEnd/>
          </a:ln>
        </p:spPr>
      </p:pic>
      <p:pic>
        <p:nvPicPr>
          <p:cNvPr id="119818" name="Picture 10" descr="ANd9GcTJWWbqkQkTglkIvcg0qNlTaYuQGrlVqU4XOcVpthg3MUgmsvgv"/>
          <p:cNvPicPr>
            <a:picLocks noChangeAspect="1" noChangeArrowheads="1"/>
          </p:cNvPicPr>
          <p:nvPr/>
        </p:nvPicPr>
        <p:blipFill>
          <a:blip r:embed="rId7"/>
          <a:srcRect/>
          <a:stretch>
            <a:fillRect/>
          </a:stretch>
        </p:blipFill>
        <p:spPr bwMode="auto">
          <a:xfrm>
            <a:off x="2667000" y="1524000"/>
            <a:ext cx="2743200" cy="1379538"/>
          </a:xfrm>
          <a:prstGeom prst="rect">
            <a:avLst/>
          </a:prstGeom>
          <a:noFill/>
          <a:ln w="9525">
            <a:noFill/>
            <a:miter lim="800000"/>
            <a:headEnd/>
            <a:tailEnd/>
          </a:ln>
        </p:spPr>
      </p:pic>
      <p:sp>
        <p:nvSpPr>
          <p:cNvPr id="53258" name="Text Box 11"/>
          <p:cNvSpPr txBox="1">
            <a:spLocks noChangeArrowheads="1"/>
          </p:cNvSpPr>
          <p:nvPr/>
        </p:nvSpPr>
        <p:spPr bwMode="auto">
          <a:xfrm>
            <a:off x="2209800" y="228600"/>
            <a:ext cx="5105400" cy="914400"/>
          </a:xfrm>
          <a:prstGeom prst="rect">
            <a:avLst/>
          </a:prstGeom>
          <a:noFill/>
          <a:ln w="9525">
            <a:noFill/>
            <a:miter lim="800000"/>
            <a:headEnd/>
            <a:tailEnd/>
          </a:ln>
        </p:spPr>
        <p:txBody>
          <a:bodyPr>
            <a:spAutoFit/>
          </a:bodyPr>
          <a:lstStyle/>
          <a:p>
            <a:endParaRPr lang="en-US"/>
          </a:p>
        </p:txBody>
      </p:sp>
      <p:sp>
        <p:nvSpPr>
          <p:cNvPr id="36876" name="Text Box 12"/>
          <p:cNvSpPr txBox="1">
            <a:spLocks noChangeArrowheads="1"/>
          </p:cNvSpPr>
          <p:nvPr/>
        </p:nvSpPr>
        <p:spPr bwMode="auto">
          <a:xfrm>
            <a:off x="1524000" y="228600"/>
            <a:ext cx="5791200" cy="914400"/>
          </a:xfrm>
          <a:prstGeom prst="rect">
            <a:avLst/>
          </a:prstGeom>
          <a:noFill/>
          <a:ln w="9525">
            <a:noFill/>
            <a:miter lim="800000"/>
            <a:headEnd/>
            <a:tailEnd/>
          </a:ln>
          <a:effectLst/>
        </p:spPr>
        <p:txBody>
          <a:bodyPr>
            <a:spAutoFit/>
          </a:bodyPr>
          <a:lstStyle/>
          <a:p>
            <a:pPr algn="ctr">
              <a:spcBef>
                <a:spcPct val="50000"/>
              </a:spcBef>
              <a:defRPr/>
            </a:pPr>
            <a:r>
              <a:rPr lang="en-US">
                <a:effectLst>
                  <a:outerShdw blurRad="38100" dist="38100" dir="2700000" algn="tl">
                    <a:srgbClr val="C0C0C0"/>
                  </a:outerShdw>
                </a:effectLst>
              </a:rPr>
              <a:t>Leadership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9816"/>
                                        </p:tgtEl>
                                        <p:attrNameLst>
                                          <p:attrName>style.visibility</p:attrName>
                                        </p:attrNameLst>
                                      </p:cBhvr>
                                      <p:to>
                                        <p:strVal val="visible"/>
                                      </p:to>
                                    </p:set>
                                    <p:animEffect transition="in" filter="dissolve">
                                      <p:cBhvr>
                                        <p:cTn id="7" dur="500"/>
                                        <p:tgtEl>
                                          <p:spTgt spid="1198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9818"/>
                                        </p:tgtEl>
                                        <p:attrNameLst>
                                          <p:attrName>style.visibility</p:attrName>
                                        </p:attrNameLst>
                                      </p:cBhvr>
                                      <p:to>
                                        <p:strVal val="visible"/>
                                      </p:to>
                                    </p:set>
                                    <p:animEffect transition="in" filter="dissolve">
                                      <p:cBhvr>
                                        <p:cTn id="12" dur="500"/>
                                        <p:tgtEl>
                                          <p:spTgt spid="1198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9812"/>
                                        </p:tgtEl>
                                        <p:attrNameLst>
                                          <p:attrName>style.visibility</p:attrName>
                                        </p:attrNameLst>
                                      </p:cBhvr>
                                      <p:to>
                                        <p:strVal val="visible"/>
                                      </p:to>
                                    </p:set>
                                    <p:animEffect transition="in" filter="dissolve">
                                      <p:cBhvr>
                                        <p:cTn id="17" dur="500"/>
                                        <p:tgtEl>
                                          <p:spTgt spid="1198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9815"/>
                                        </p:tgtEl>
                                        <p:attrNameLst>
                                          <p:attrName>style.visibility</p:attrName>
                                        </p:attrNameLst>
                                      </p:cBhvr>
                                      <p:to>
                                        <p:strVal val="visible"/>
                                      </p:to>
                                    </p:set>
                                    <p:animEffect transition="in" filter="dissolve">
                                      <p:cBhvr>
                                        <p:cTn id="22" dur="500"/>
                                        <p:tgtEl>
                                          <p:spTgt spid="11981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19814"/>
                                        </p:tgtEl>
                                        <p:attrNameLst>
                                          <p:attrName>style.visibility</p:attrName>
                                        </p:attrNameLst>
                                      </p:cBhvr>
                                      <p:to>
                                        <p:strVal val="visible"/>
                                      </p:to>
                                    </p:set>
                                    <p:animEffect transition="in" filter="dissolve">
                                      <p:cBhvr>
                                        <p:cTn id="27" dur="500"/>
                                        <p:tgtEl>
                                          <p:spTgt spid="11981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9817"/>
                                        </p:tgtEl>
                                        <p:attrNameLst>
                                          <p:attrName>style.visibility</p:attrName>
                                        </p:attrNameLst>
                                      </p:cBhvr>
                                      <p:to>
                                        <p:strVal val="visible"/>
                                      </p:to>
                                    </p:set>
                                    <p:animEffect transition="in" filter="dissolve">
                                      <p:cBhvr>
                                        <p:cTn id="32" dur="500"/>
                                        <p:tgtEl>
                                          <p:spTgt spid="11981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9810"/>
                                        </p:tgtEl>
                                        <p:attrNameLst>
                                          <p:attrName>style.visibility</p:attrName>
                                        </p:attrNameLst>
                                      </p:cBhvr>
                                      <p:to>
                                        <p:strVal val="visible"/>
                                      </p:to>
                                    </p:set>
                                    <p:animEffect transition="in" filter="dissolve">
                                      <p:cBhvr>
                                        <p:cTn id="37" dur="500"/>
                                        <p:tgtEl>
                                          <p:spTgt spid="119810"/>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19811"/>
                                        </p:tgtEl>
                                        <p:attrNameLst>
                                          <p:attrName>style.visibility</p:attrName>
                                        </p:attrNameLst>
                                      </p:cBhvr>
                                      <p:to>
                                        <p:strVal val="visible"/>
                                      </p:to>
                                    </p:set>
                                    <p:animEffect transition="in" filter="dissolve">
                                      <p:cBhvr>
                                        <p:cTn id="40" dur="500"/>
                                        <p:tgtEl>
                                          <p:spTgt spid="119811"/>
                                        </p:tgtEl>
                                      </p:cBhvr>
                                    </p:animEffect>
                                  </p:childTnLst>
                                </p:cTn>
                              </p:par>
                              <p:par>
                                <p:cTn id="41" presetID="9" presetClass="entr" presetSubtype="0" fill="hold" grpId="0" nodeType="withEffect" nodePh="1">
                                  <p:stCondLst>
                                    <p:cond delay="0"/>
                                  </p:stCondLst>
                                  <p:endCondLst>
                                    <p:cond evt="begin" delay="0">
                                      <p:tn val="41"/>
                                    </p:cond>
                                  </p:endCondLst>
                                  <p:childTnLst>
                                    <p:set>
                                      <p:cBhvr>
                                        <p:cTn id="42" dur="1" fill="hold">
                                          <p:stCondLst>
                                            <p:cond delay="0"/>
                                          </p:stCondLst>
                                        </p:cTn>
                                        <p:tgtEl>
                                          <p:spTgt spid="119813"/>
                                        </p:tgtEl>
                                        <p:attrNameLst>
                                          <p:attrName>style.visibility</p:attrName>
                                        </p:attrNameLst>
                                      </p:cBhvr>
                                      <p:to>
                                        <p:strVal val="visible"/>
                                      </p:to>
                                    </p:set>
                                    <p:animEffect transition="in" filter="dissolve">
                                      <p:cBhvr>
                                        <p:cTn id="43" dur="500"/>
                                        <p:tgtEl>
                                          <p:spTgt spid="119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animBg="1"/>
      <p:bldP spid="119811" grpId="0"/>
      <p:bldP spid="1198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p:txBody>
          <a:bodyPr/>
          <a:lstStyle/>
          <a:p>
            <a:pPr eaLnBrk="1" hangingPunct="1">
              <a:defRPr/>
            </a:pPr>
            <a:r>
              <a:rPr lang="en-US" sz="5400" b="1" smtClean="0">
                <a:solidFill>
                  <a:schemeClr val="bg1"/>
                </a:solidFill>
                <a:effectLst>
                  <a:outerShdw blurRad="38100" dist="38100" dir="2700000" algn="tl">
                    <a:srgbClr val="C0C0C0"/>
                  </a:outerShdw>
                </a:effectLst>
                <a:latin typeface="Bodoni MT Black" pitchFamily="18" charset="0"/>
              </a:rPr>
              <a:t>What does it take?</a:t>
            </a:r>
          </a:p>
        </p:txBody>
      </p:sp>
      <p:sp>
        <p:nvSpPr>
          <p:cNvPr id="38914" name="Rectangle 3"/>
          <p:cNvSpPr>
            <a:spLocks noGrp="1"/>
          </p:cNvSpPr>
          <p:nvPr>
            <p:ph type="body" idx="1"/>
          </p:nvPr>
        </p:nvSpPr>
        <p:spPr>
          <a:xfrm>
            <a:off x="304800" y="1219200"/>
            <a:ext cx="8534400" cy="5410200"/>
          </a:xfrm>
        </p:spPr>
        <p:txBody>
          <a:bodyPr/>
          <a:lstStyle/>
          <a:p>
            <a:pPr marL="533400" indent="-533400" eaLnBrk="1" hangingPunct="1">
              <a:lnSpc>
                <a:spcPct val="125000"/>
              </a:lnSpc>
              <a:buFont typeface="Arial" charset="0"/>
              <a:buAutoNum type="arabicPeriod"/>
              <a:defRPr/>
            </a:pPr>
            <a:r>
              <a:rPr lang="en-US" sz="2400" b="1" smtClean="0">
                <a:solidFill>
                  <a:schemeClr val="bg1"/>
                </a:solidFill>
                <a:effectLst>
                  <a:outerShdw blurRad="38100" dist="38100" dir="2700000" algn="tl">
                    <a:srgbClr val="C0C0C0"/>
                  </a:outerShdw>
                </a:effectLst>
                <a:latin typeface="Bodoni MT Black" pitchFamily="18" charset="0"/>
              </a:rPr>
              <a:t>Nature – The “DNA” </a:t>
            </a:r>
          </a:p>
          <a:p>
            <a:pPr marL="533400" indent="-533400" eaLnBrk="1" hangingPunct="1">
              <a:lnSpc>
                <a:spcPct val="125000"/>
              </a:lnSpc>
              <a:buFont typeface="Arial" charset="0"/>
              <a:buAutoNum type="arabicPeriod"/>
              <a:defRPr/>
            </a:pPr>
            <a:r>
              <a:rPr lang="en-US" sz="2400" b="1" smtClean="0">
                <a:solidFill>
                  <a:schemeClr val="bg1"/>
                </a:solidFill>
                <a:effectLst>
                  <a:outerShdw blurRad="38100" dist="38100" dir="2700000" algn="tl">
                    <a:srgbClr val="C0C0C0"/>
                  </a:outerShdw>
                </a:effectLst>
                <a:latin typeface="Bodoni MT Black" pitchFamily="18" charset="0"/>
              </a:rPr>
              <a:t>Nurture – The Environment</a:t>
            </a:r>
          </a:p>
          <a:p>
            <a:pPr marL="533400" indent="-533400" eaLnBrk="1" hangingPunct="1">
              <a:lnSpc>
                <a:spcPct val="125000"/>
              </a:lnSpc>
              <a:buFont typeface="Arial" charset="0"/>
              <a:buAutoNum type="arabicPeriod"/>
              <a:defRPr/>
            </a:pPr>
            <a:r>
              <a:rPr lang="en-US" sz="2400" b="1" smtClean="0">
                <a:solidFill>
                  <a:schemeClr val="bg1"/>
                </a:solidFill>
                <a:effectLst>
                  <a:outerShdw blurRad="38100" dist="38100" dir="2700000" algn="tl">
                    <a:srgbClr val="C0C0C0"/>
                  </a:outerShdw>
                </a:effectLst>
                <a:latin typeface="Bodoni MT Black" pitchFamily="18" charset="0"/>
              </a:rPr>
              <a:t>Why the “H”s in HR do what they do</a:t>
            </a:r>
          </a:p>
          <a:p>
            <a:pPr marL="533400" indent="-533400" eaLnBrk="1" hangingPunct="1">
              <a:lnSpc>
                <a:spcPct val="125000"/>
              </a:lnSpc>
              <a:buFont typeface="Arial" charset="0"/>
              <a:buAutoNum type="arabicPeriod"/>
              <a:defRPr/>
            </a:pPr>
            <a:r>
              <a:rPr lang="en-US" sz="2400" b="1" smtClean="0">
                <a:solidFill>
                  <a:schemeClr val="bg1"/>
                </a:solidFill>
                <a:effectLst>
                  <a:outerShdw blurRad="38100" dist="38100" dir="2700000" algn="tl">
                    <a:srgbClr val="C0C0C0"/>
                  </a:outerShdw>
                </a:effectLst>
                <a:latin typeface="Bodoni MT Black" pitchFamily="18" charset="0"/>
              </a:rPr>
              <a:t>Teacher (s) – Mentors who will guide you</a:t>
            </a:r>
          </a:p>
          <a:p>
            <a:pPr marL="533400" indent="-533400" eaLnBrk="1" hangingPunct="1">
              <a:lnSpc>
                <a:spcPct val="125000"/>
              </a:lnSpc>
              <a:buFont typeface="Arial" charset="0"/>
              <a:buAutoNum type="arabicPeriod"/>
              <a:defRPr/>
            </a:pPr>
            <a:r>
              <a:rPr lang="en-US" sz="2400" b="1" smtClean="0">
                <a:solidFill>
                  <a:schemeClr val="bg1"/>
                </a:solidFill>
                <a:effectLst>
                  <a:outerShdw blurRad="38100" dist="38100" dir="2700000" algn="tl">
                    <a:srgbClr val="C0C0C0"/>
                  </a:outerShdw>
                </a:effectLst>
                <a:latin typeface="Bodoni MT Black" pitchFamily="18" charset="0"/>
              </a:rPr>
              <a:t>Fire – Courage, Passion or Both</a:t>
            </a:r>
          </a:p>
          <a:p>
            <a:pPr marL="533400" indent="-533400" eaLnBrk="1" hangingPunct="1">
              <a:lnSpc>
                <a:spcPct val="125000"/>
              </a:lnSpc>
              <a:buFont typeface="Arial" charset="0"/>
              <a:buAutoNum type="arabicPeriod"/>
              <a:defRPr/>
            </a:pPr>
            <a:r>
              <a:rPr lang="en-US" sz="2400" b="1" smtClean="0">
                <a:solidFill>
                  <a:schemeClr val="bg1"/>
                </a:solidFill>
                <a:effectLst>
                  <a:outerShdw blurRad="38100" dist="38100" dir="2700000" algn="tl">
                    <a:srgbClr val="C0C0C0"/>
                  </a:outerShdw>
                </a:effectLst>
                <a:latin typeface="Bodoni MT Black" pitchFamily="18" charset="0"/>
              </a:rPr>
              <a:t>Arable Land - Receptive Culture</a:t>
            </a:r>
          </a:p>
          <a:p>
            <a:pPr marL="533400" indent="-533400" eaLnBrk="1" hangingPunct="1">
              <a:lnSpc>
                <a:spcPct val="125000"/>
              </a:lnSpc>
              <a:buFont typeface="Arial" charset="0"/>
              <a:buAutoNum type="arabicPeriod"/>
              <a:defRPr/>
            </a:pPr>
            <a:r>
              <a:rPr lang="en-US" sz="2400" b="1" smtClean="0">
                <a:solidFill>
                  <a:schemeClr val="bg1"/>
                </a:solidFill>
                <a:effectLst>
                  <a:outerShdw blurRad="38100" dist="38100" dir="2700000" algn="tl">
                    <a:srgbClr val="C0C0C0"/>
                  </a:outerShdw>
                </a:effectLst>
                <a:latin typeface="Bodoni MT Black" pitchFamily="18" charset="0"/>
              </a:rPr>
              <a:t>A Brass Ring – a possible ROI</a:t>
            </a:r>
          </a:p>
          <a:p>
            <a:pPr marL="533400" indent="-533400" eaLnBrk="1" hangingPunct="1">
              <a:lnSpc>
                <a:spcPct val="125000"/>
              </a:lnSpc>
              <a:buFont typeface="Arial" charset="0"/>
              <a:buAutoNum type="arabicPeriod"/>
              <a:defRPr/>
            </a:pPr>
            <a:r>
              <a:rPr lang="en-US" sz="2400" b="1" smtClean="0">
                <a:solidFill>
                  <a:schemeClr val="bg1"/>
                </a:solidFill>
                <a:effectLst>
                  <a:outerShdw blurRad="38100" dist="38100" dir="2700000" algn="tl">
                    <a:srgbClr val="C0C0C0"/>
                  </a:outerShdw>
                </a:effectLst>
                <a:latin typeface="Bodoni MT Black" pitchFamily="18" charset="0"/>
              </a:rPr>
              <a:t>Leadership - Willingness to Delegate</a:t>
            </a:r>
          </a:p>
          <a:p>
            <a:pPr marL="533400" indent="-533400" eaLnBrk="1" hangingPunct="1">
              <a:lnSpc>
                <a:spcPct val="125000"/>
              </a:lnSpc>
              <a:buFont typeface="Arial" charset="0"/>
              <a:buAutoNum type="arabicPeriod"/>
              <a:defRPr/>
            </a:pPr>
            <a:r>
              <a:rPr lang="en-US" sz="2400" b="1" smtClean="0">
                <a:solidFill>
                  <a:schemeClr val="bg1"/>
                </a:solidFill>
                <a:effectLst>
                  <a:outerShdw blurRad="38100" dist="38100" dir="2700000" algn="tl">
                    <a:srgbClr val="C0C0C0"/>
                  </a:outerShdw>
                </a:effectLst>
                <a:latin typeface="Bodoni MT Black" pitchFamily="18" charset="0"/>
              </a:rPr>
              <a:t>Credibility – Knowledge of real Business issues</a:t>
            </a:r>
          </a:p>
          <a:p>
            <a:pPr marL="533400" indent="-533400" eaLnBrk="1" hangingPunct="1">
              <a:lnSpc>
                <a:spcPct val="125000"/>
              </a:lnSpc>
              <a:buFont typeface="Arial" charset="0"/>
              <a:buAutoNum type="arabicPeriod"/>
              <a:defRPr/>
            </a:pPr>
            <a:r>
              <a:rPr lang="en-US" sz="2400" b="1" smtClean="0">
                <a:solidFill>
                  <a:schemeClr val="bg1"/>
                </a:solidFill>
                <a:effectLst>
                  <a:outerShdw blurRad="38100" dist="38100" dir="2700000" algn="tl">
                    <a:srgbClr val="C0C0C0"/>
                  </a:outerShdw>
                </a:effectLst>
                <a:latin typeface="Bodoni MT Black" pitchFamily="18" charset="0"/>
              </a:rPr>
              <a:t>Sales Skills – Listen, Learn, Present, Close &amp; Act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Effect transition="in" filter="dissolve">
                                      <p:cBhvr>
                                        <p:cTn id="7" dur="500"/>
                                        <p:tgtEl>
                                          <p:spTgt spid="389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8914">
                                            <p:txEl>
                                              <p:pRg st="1" end="1"/>
                                            </p:txEl>
                                          </p:spTgt>
                                        </p:tgtEl>
                                        <p:attrNameLst>
                                          <p:attrName>style.visibility</p:attrName>
                                        </p:attrNameLst>
                                      </p:cBhvr>
                                      <p:to>
                                        <p:strVal val="visible"/>
                                      </p:to>
                                    </p:set>
                                    <p:animEffect transition="in" filter="dissolve">
                                      <p:cBhvr>
                                        <p:cTn id="12" dur="500"/>
                                        <p:tgtEl>
                                          <p:spTgt spid="389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8914">
                                            <p:txEl>
                                              <p:pRg st="2" end="2"/>
                                            </p:txEl>
                                          </p:spTgt>
                                        </p:tgtEl>
                                        <p:attrNameLst>
                                          <p:attrName>style.visibility</p:attrName>
                                        </p:attrNameLst>
                                      </p:cBhvr>
                                      <p:to>
                                        <p:strVal val="visible"/>
                                      </p:to>
                                    </p:set>
                                    <p:animEffect transition="in" filter="dissolve">
                                      <p:cBhvr>
                                        <p:cTn id="17" dur="500"/>
                                        <p:tgtEl>
                                          <p:spTgt spid="389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8914">
                                            <p:txEl>
                                              <p:pRg st="3" end="3"/>
                                            </p:txEl>
                                          </p:spTgt>
                                        </p:tgtEl>
                                        <p:attrNameLst>
                                          <p:attrName>style.visibility</p:attrName>
                                        </p:attrNameLst>
                                      </p:cBhvr>
                                      <p:to>
                                        <p:strVal val="visible"/>
                                      </p:to>
                                    </p:set>
                                    <p:animEffect transition="in" filter="dissolve">
                                      <p:cBhvr>
                                        <p:cTn id="22" dur="500"/>
                                        <p:tgtEl>
                                          <p:spTgt spid="389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8914">
                                            <p:txEl>
                                              <p:pRg st="4" end="4"/>
                                            </p:txEl>
                                          </p:spTgt>
                                        </p:tgtEl>
                                        <p:attrNameLst>
                                          <p:attrName>style.visibility</p:attrName>
                                        </p:attrNameLst>
                                      </p:cBhvr>
                                      <p:to>
                                        <p:strVal val="visible"/>
                                      </p:to>
                                    </p:set>
                                    <p:animEffect transition="in" filter="dissolve">
                                      <p:cBhvr>
                                        <p:cTn id="27" dur="500"/>
                                        <p:tgtEl>
                                          <p:spTgt spid="389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8914">
                                            <p:txEl>
                                              <p:pRg st="5" end="5"/>
                                            </p:txEl>
                                          </p:spTgt>
                                        </p:tgtEl>
                                        <p:attrNameLst>
                                          <p:attrName>style.visibility</p:attrName>
                                        </p:attrNameLst>
                                      </p:cBhvr>
                                      <p:to>
                                        <p:strVal val="visible"/>
                                      </p:to>
                                    </p:set>
                                    <p:animEffect transition="in" filter="dissolve">
                                      <p:cBhvr>
                                        <p:cTn id="32" dur="500"/>
                                        <p:tgtEl>
                                          <p:spTgt spid="389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8914">
                                            <p:txEl>
                                              <p:pRg st="6" end="6"/>
                                            </p:txEl>
                                          </p:spTgt>
                                        </p:tgtEl>
                                        <p:attrNameLst>
                                          <p:attrName>style.visibility</p:attrName>
                                        </p:attrNameLst>
                                      </p:cBhvr>
                                      <p:to>
                                        <p:strVal val="visible"/>
                                      </p:to>
                                    </p:set>
                                    <p:animEffect transition="in" filter="dissolve">
                                      <p:cBhvr>
                                        <p:cTn id="37" dur="500"/>
                                        <p:tgtEl>
                                          <p:spTgt spid="389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8914">
                                            <p:txEl>
                                              <p:pRg st="7" end="7"/>
                                            </p:txEl>
                                          </p:spTgt>
                                        </p:tgtEl>
                                        <p:attrNameLst>
                                          <p:attrName>style.visibility</p:attrName>
                                        </p:attrNameLst>
                                      </p:cBhvr>
                                      <p:to>
                                        <p:strVal val="visible"/>
                                      </p:to>
                                    </p:set>
                                    <p:animEffect transition="in" filter="dissolve">
                                      <p:cBhvr>
                                        <p:cTn id="42" dur="500"/>
                                        <p:tgtEl>
                                          <p:spTgt spid="3891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8914">
                                            <p:txEl>
                                              <p:pRg st="8" end="8"/>
                                            </p:txEl>
                                          </p:spTgt>
                                        </p:tgtEl>
                                        <p:attrNameLst>
                                          <p:attrName>style.visibility</p:attrName>
                                        </p:attrNameLst>
                                      </p:cBhvr>
                                      <p:to>
                                        <p:strVal val="visible"/>
                                      </p:to>
                                    </p:set>
                                    <p:animEffect transition="in" filter="dissolve">
                                      <p:cBhvr>
                                        <p:cTn id="47" dur="500"/>
                                        <p:tgtEl>
                                          <p:spTgt spid="3891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8914">
                                            <p:txEl>
                                              <p:pRg st="9" end="9"/>
                                            </p:txEl>
                                          </p:spTgt>
                                        </p:tgtEl>
                                        <p:attrNameLst>
                                          <p:attrName>style.visibility</p:attrName>
                                        </p:attrNameLst>
                                      </p:cBhvr>
                                      <p:to>
                                        <p:strVal val="visible"/>
                                      </p:to>
                                    </p:set>
                                    <p:animEffect transition="in" filter="dissolve">
                                      <p:cBhvr>
                                        <p:cTn id="52" dur="500"/>
                                        <p:tgtEl>
                                          <p:spTgt spid="3891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4"/>
          <p:cNvSpPr txBox="1">
            <a:spLocks noChangeArrowheads="1"/>
          </p:cNvSpPr>
          <p:nvPr/>
        </p:nvSpPr>
        <p:spPr bwMode="auto">
          <a:xfrm>
            <a:off x="2362200" y="457200"/>
            <a:ext cx="4297363" cy="914400"/>
          </a:xfrm>
          <a:prstGeom prst="rect">
            <a:avLst/>
          </a:prstGeom>
          <a:noFill/>
          <a:ln w="9525">
            <a:noFill/>
            <a:miter lim="800000"/>
            <a:headEnd/>
            <a:tailEnd/>
          </a:ln>
        </p:spPr>
        <p:txBody>
          <a:bodyPr wrap="none">
            <a:spAutoFit/>
          </a:bodyPr>
          <a:lstStyle/>
          <a:p>
            <a:r>
              <a:rPr lang="en-US"/>
              <a:t>Larry Pilon</a:t>
            </a:r>
          </a:p>
        </p:txBody>
      </p:sp>
      <p:sp>
        <p:nvSpPr>
          <p:cNvPr id="54274" name="Text Box 5"/>
          <p:cNvSpPr txBox="1">
            <a:spLocks noChangeArrowheads="1"/>
          </p:cNvSpPr>
          <p:nvPr/>
        </p:nvSpPr>
        <p:spPr bwMode="auto">
          <a:xfrm>
            <a:off x="914400" y="1524000"/>
            <a:ext cx="7521575" cy="4478338"/>
          </a:xfrm>
          <a:prstGeom prst="rect">
            <a:avLst/>
          </a:prstGeom>
          <a:noFill/>
          <a:ln w="9525">
            <a:noFill/>
            <a:miter lim="800000"/>
            <a:headEnd/>
            <a:tailEnd/>
          </a:ln>
        </p:spPr>
        <p:txBody>
          <a:bodyPr wrap="none">
            <a:spAutoFit/>
          </a:bodyPr>
          <a:lstStyle/>
          <a:p>
            <a:r>
              <a:rPr lang="en-US" sz="3200"/>
              <a:t>“Larry has a great eye for talent. </a:t>
            </a:r>
          </a:p>
          <a:p>
            <a:r>
              <a:rPr lang="en-US" sz="3200"/>
              <a:t>He doesn’t mind any new mistakes</a:t>
            </a:r>
          </a:p>
          <a:p>
            <a:r>
              <a:rPr lang="en-US" sz="3200"/>
              <a:t>And expects his people to come to </a:t>
            </a:r>
          </a:p>
          <a:p>
            <a:r>
              <a:rPr lang="en-US" sz="3200"/>
              <a:t>Him with both the problem and the</a:t>
            </a:r>
          </a:p>
          <a:p>
            <a:r>
              <a:rPr lang="en-US" sz="3200"/>
              <a:t>Solution. </a:t>
            </a:r>
          </a:p>
          <a:p>
            <a:r>
              <a:rPr lang="en-US" sz="3200"/>
              <a:t>No one ‘blocks’ better. He is great</a:t>
            </a:r>
          </a:p>
          <a:p>
            <a:r>
              <a:rPr lang="en-US" sz="3200"/>
              <a:t>At running interference with the </a:t>
            </a:r>
          </a:p>
          <a:p>
            <a:r>
              <a:rPr lang="en-US" sz="3200"/>
              <a:t>Executive group so you can do you </a:t>
            </a:r>
          </a:p>
          <a:p>
            <a:r>
              <a:rPr lang="en-US" sz="3200"/>
              <a:t>job” </a:t>
            </a:r>
          </a:p>
        </p:txBody>
      </p:sp>
      <p:sp>
        <p:nvSpPr>
          <p:cNvPr id="54275" name="Text Box 6"/>
          <p:cNvSpPr txBox="1">
            <a:spLocks noChangeArrowheads="1"/>
          </p:cNvSpPr>
          <p:nvPr/>
        </p:nvSpPr>
        <p:spPr bwMode="auto">
          <a:xfrm>
            <a:off x="3810000" y="5943600"/>
            <a:ext cx="3282950" cy="579438"/>
          </a:xfrm>
          <a:prstGeom prst="rect">
            <a:avLst/>
          </a:prstGeom>
          <a:noFill/>
          <a:ln w="9525">
            <a:noFill/>
            <a:miter lim="800000"/>
            <a:headEnd/>
            <a:tailEnd/>
          </a:ln>
        </p:spPr>
        <p:txBody>
          <a:bodyPr wrap="none">
            <a:spAutoFit/>
          </a:bodyPr>
          <a:lstStyle/>
          <a:p>
            <a:r>
              <a:rPr lang="en-US" sz="3200"/>
              <a:t>- Sandi Stevens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4"/>
          <p:cNvSpPr txBox="1">
            <a:spLocks noChangeArrowheads="1"/>
          </p:cNvSpPr>
          <p:nvPr/>
        </p:nvSpPr>
        <p:spPr bwMode="auto">
          <a:xfrm>
            <a:off x="1143000" y="304800"/>
            <a:ext cx="6750050" cy="914400"/>
          </a:xfrm>
          <a:prstGeom prst="rect">
            <a:avLst/>
          </a:prstGeom>
          <a:noFill/>
          <a:ln w="9525">
            <a:noFill/>
            <a:miter lim="800000"/>
            <a:headEnd/>
            <a:tailEnd/>
          </a:ln>
        </p:spPr>
        <p:txBody>
          <a:bodyPr wrap="none">
            <a:spAutoFit/>
          </a:bodyPr>
          <a:lstStyle/>
          <a:p>
            <a:r>
              <a:rPr lang="en-US"/>
              <a:t>Selling Your Value</a:t>
            </a:r>
          </a:p>
        </p:txBody>
      </p:sp>
      <p:sp>
        <p:nvSpPr>
          <p:cNvPr id="115717" name="Text Box 5"/>
          <p:cNvSpPr txBox="1">
            <a:spLocks noChangeArrowheads="1"/>
          </p:cNvSpPr>
          <p:nvPr/>
        </p:nvSpPr>
        <p:spPr bwMode="auto">
          <a:xfrm>
            <a:off x="152400" y="1371600"/>
            <a:ext cx="8516938" cy="1406525"/>
          </a:xfrm>
          <a:prstGeom prst="rect">
            <a:avLst/>
          </a:prstGeom>
          <a:noFill/>
          <a:ln w="9525">
            <a:noFill/>
            <a:miter lim="800000"/>
            <a:headEnd/>
            <a:tailEnd/>
          </a:ln>
          <a:effectLst/>
        </p:spPr>
        <p:txBody>
          <a:bodyPr wrap="none">
            <a:spAutoFit/>
          </a:bodyPr>
          <a:lstStyle/>
          <a:p>
            <a:pPr marL="1028700" indent="-1028700">
              <a:lnSpc>
                <a:spcPct val="120000"/>
              </a:lnSpc>
              <a:buFontTx/>
              <a:buAutoNum type="arabicPeriod"/>
              <a:defRPr/>
            </a:pPr>
            <a:r>
              <a:rPr lang="en-US" sz="2400">
                <a:effectLst>
                  <a:outerShdw blurRad="38100" dist="38100" dir="2700000" algn="tl">
                    <a:srgbClr val="C0C0C0"/>
                  </a:outerShdw>
                </a:effectLst>
              </a:rPr>
              <a:t>What are your company’s needs…not wants?</a:t>
            </a:r>
          </a:p>
          <a:p>
            <a:pPr marL="1028700" indent="-1028700">
              <a:lnSpc>
                <a:spcPct val="120000"/>
              </a:lnSpc>
              <a:buFontTx/>
              <a:buAutoNum type="arabicPeriod"/>
              <a:defRPr/>
            </a:pPr>
            <a:r>
              <a:rPr lang="en-US" sz="2400">
                <a:effectLst>
                  <a:outerShdw blurRad="38100" dist="38100" dir="2700000" algn="tl">
                    <a:srgbClr val="C0C0C0"/>
                  </a:outerShdw>
                </a:effectLst>
              </a:rPr>
              <a:t>How do your “customers” get their work done?</a:t>
            </a:r>
          </a:p>
          <a:p>
            <a:pPr marL="1028700" indent="-1028700">
              <a:lnSpc>
                <a:spcPct val="120000"/>
              </a:lnSpc>
              <a:buFontTx/>
              <a:buAutoNum type="arabicPeriod"/>
              <a:defRPr/>
            </a:pPr>
            <a:r>
              <a:rPr lang="en-US" sz="2400">
                <a:effectLst>
                  <a:outerShdw blurRad="38100" dist="38100" dir="2700000" algn="tl">
                    <a:srgbClr val="C0C0C0"/>
                  </a:outerShdw>
                </a:effectLst>
              </a:rPr>
              <a:t>What ROI can you provide to your customers?</a:t>
            </a:r>
          </a:p>
        </p:txBody>
      </p:sp>
      <p:sp>
        <p:nvSpPr>
          <p:cNvPr id="55299" name="Text Box 6"/>
          <p:cNvSpPr txBox="1">
            <a:spLocks noChangeArrowheads="1"/>
          </p:cNvSpPr>
          <p:nvPr/>
        </p:nvSpPr>
        <p:spPr bwMode="auto">
          <a:xfrm>
            <a:off x="685800" y="2819400"/>
            <a:ext cx="7620000" cy="457200"/>
          </a:xfrm>
          <a:prstGeom prst="rect">
            <a:avLst/>
          </a:prstGeom>
          <a:noFill/>
          <a:ln w="9525">
            <a:noFill/>
            <a:miter lim="800000"/>
            <a:headEnd/>
            <a:tailEnd/>
          </a:ln>
        </p:spPr>
        <p:txBody>
          <a:bodyPr>
            <a:spAutoFit/>
          </a:bodyPr>
          <a:lstStyle/>
          <a:p>
            <a:pPr>
              <a:spcBef>
                <a:spcPct val="50000"/>
              </a:spcBef>
            </a:pPr>
            <a:endParaRPr lang="en-US" sz="2400"/>
          </a:p>
        </p:txBody>
      </p:sp>
      <p:sp>
        <p:nvSpPr>
          <p:cNvPr id="115719" name="Text Box 7"/>
          <p:cNvSpPr txBox="1">
            <a:spLocks noChangeArrowheads="1"/>
          </p:cNvSpPr>
          <p:nvPr/>
        </p:nvSpPr>
        <p:spPr bwMode="auto">
          <a:xfrm>
            <a:off x="152400" y="3505200"/>
            <a:ext cx="6184900" cy="2720975"/>
          </a:xfrm>
          <a:prstGeom prst="rect">
            <a:avLst/>
          </a:prstGeom>
          <a:noFill/>
          <a:ln w="9525">
            <a:noFill/>
            <a:miter lim="800000"/>
            <a:headEnd/>
            <a:tailEnd/>
          </a:ln>
        </p:spPr>
        <p:txBody>
          <a:bodyPr wrap="none">
            <a:spAutoFit/>
          </a:bodyPr>
          <a:lstStyle/>
          <a:p>
            <a:pPr>
              <a:lnSpc>
                <a:spcPct val="120000"/>
              </a:lnSpc>
              <a:buFontTx/>
              <a:buChar char="•"/>
            </a:pPr>
            <a:r>
              <a:rPr lang="en-US" sz="2400"/>
              <a:t>15 second question</a:t>
            </a:r>
          </a:p>
          <a:p>
            <a:pPr>
              <a:lnSpc>
                <a:spcPct val="120000"/>
              </a:lnSpc>
              <a:buFontTx/>
              <a:buChar char="•"/>
            </a:pPr>
            <a:r>
              <a:rPr lang="en-US" sz="2400"/>
              <a:t>2 minute explanation</a:t>
            </a:r>
          </a:p>
          <a:p>
            <a:pPr>
              <a:lnSpc>
                <a:spcPct val="120000"/>
              </a:lnSpc>
              <a:buFontTx/>
              <a:buChar char="•"/>
            </a:pPr>
            <a:r>
              <a:rPr lang="en-US" sz="2400"/>
              <a:t>10 minute presentation</a:t>
            </a:r>
          </a:p>
          <a:p>
            <a:pPr>
              <a:lnSpc>
                <a:spcPct val="120000"/>
              </a:lnSpc>
              <a:buFontTx/>
              <a:buChar char="•"/>
            </a:pPr>
            <a:r>
              <a:rPr lang="en-US" sz="2400"/>
              <a:t>Get the commitment</a:t>
            </a:r>
          </a:p>
          <a:p>
            <a:pPr>
              <a:lnSpc>
                <a:spcPct val="120000"/>
              </a:lnSpc>
              <a:buFontTx/>
              <a:buChar char="•"/>
            </a:pPr>
            <a:r>
              <a:rPr lang="en-US" sz="2400"/>
              <a:t>ACT!</a:t>
            </a:r>
          </a:p>
          <a:p>
            <a:pPr>
              <a:lnSpc>
                <a:spcPct val="120000"/>
              </a:lnSpc>
              <a:buFontTx/>
              <a:buChar char="•"/>
            </a:pPr>
            <a:r>
              <a:rPr lang="en-US" sz="2400"/>
              <a:t>Delegate, Manage, Inform and Report</a:t>
            </a:r>
          </a:p>
        </p:txBody>
      </p:sp>
      <p:pic>
        <p:nvPicPr>
          <p:cNvPr id="115721" name="Picture 9" descr="ANd9GcR_lo5lL0HeczxPbF6YHwtHOMKMmVpWAm1sFlTT32dxk7HDTB_GJQ"/>
          <p:cNvPicPr>
            <a:picLocks noChangeAspect="1" noChangeArrowheads="1"/>
          </p:cNvPicPr>
          <p:nvPr/>
        </p:nvPicPr>
        <p:blipFill>
          <a:blip r:embed="rId2"/>
          <a:srcRect/>
          <a:stretch>
            <a:fillRect/>
          </a:stretch>
        </p:blipFill>
        <p:spPr bwMode="auto">
          <a:xfrm>
            <a:off x="6781800" y="3276600"/>
            <a:ext cx="2133600" cy="3248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5717">
                                            <p:txEl>
                                              <p:pRg st="0" end="0"/>
                                            </p:txEl>
                                          </p:spTgt>
                                        </p:tgtEl>
                                        <p:attrNameLst>
                                          <p:attrName>style.visibility</p:attrName>
                                        </p:attrNameLst>
                                      </p:cBhvr>
                                      <p:to>
                                        <p:strVal val="visible"/>
                                      </p:to>
                                    </p:set>
                                    <p:animEffect transition="in" filter="dissolve">
                                      <p:cBhvr>
                                        <p:cTn id="7" dur="500"/>
                                        <p:tgtEl>
                                          <p:spTgt spid="1157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5717">
                                            <p:txEl>
                                              <p:pRg st="1" end="1"/>
                                            </p:txEl>
                                          </p:spTgt>
                                        </p:tgtEl>
                                        <p:attrNameLst>
                                          <p:attrName>style.visibility</p:attrName>
                                        </p:attrNameLst>
                                      </p:cBhvr>
                                      <p:to>
                                        <p:strVal val="visible"/>
                                      </p:to>
                                    </p:set>
                                    <p:animEffect transition="in" filter="dissolve">
                                      <p:cBhvr>
                                        <p:cTn id="12" dur="500"/>
                                        <p:tgtEl>
                                          <p:spTgt spid="1157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5717">
                                            <p:txEl>
                                              <p:pRg st="2" end="2"/>
                                            </p:txEl>
                                          </p:spTgt>
                                        </p:tgtEl>
                                        <p:attrNameLst>
                                          <p:attrName>style.visibility</p:attrName>
                                        </p:attrNameLst>
                                      </p:cBhvr>
                                      <p:to>
                                        <p:strVal val="visible"/>
                                      </p:to>
                                    </p:set>
                                    <p:animEffect transition="in" filter="dissolve">
                                      <p:cBhvr>
                                        <p:cTn id="17" dur="500"/>
                                        <p:tgtEl>
                                          <p:spTgt spid="1157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5719">
                                            <p:txEl>
                                              <p:pRg st="0" end="0"/>
                                            </p:txEl>
                                          </p:spTgt>
                                        </p:tgtEl>
                                        <p:attrNameLst>
                                          <p:attrName>style.visibility</p:attrName>
                                        </p:attrNameLst>
                                      </p:cBhvr>
                                      <p:to>
                                        <p:strVal val="visible"/>
                                      </p:to>
                                    </p:set>
                                    <p:animEffect transition="in" filter="dissolve">
                                      <p:cBhvr>
                                        <p:cTn id="22" dur="500"/>
                                        <p:tgtEl>
                                          <p:spTgt spid="1157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15719">
                                            <p:txEl>
                                              <p:pRg st="1" end="1"/>
                                            </p:txEl>
                                          </p:spTgt>
                                        </p:tgtEl>
                                        <p:attrNameLst>
                                          <p:attrName>style.visibility</p:attrName>
                                        </p:attrNameLst>
                                      </p:cBhvr>
                                      <p:to>
                                        <p:strVal val="visible"/>
                                      </p:to>
                                    </p:set>
                                    <p:animEffect transition="in" filter="dissolve">
                                      <p:cBhvr>
                                        <p:cTn id="27" dur="500"/>
                                        <p:tgtEl>
                                          <p:spTgt spid="11571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5719">
                                            <p:txEl>
                                              <p:pRg st="2" end="2"/>
                                            </p:txEl>
                                          </p:spTgt>
                                        </p:tgtEl>
                                        <p:attrNameLst>
                                          <p:attrName>style.visibility</p:attrName>
                                        </p:attrNameLst>
                                      </p:cBhvr>
                                      <p:to>
                                        <p:strVal val="visible"/>
                                      </p:to>
                                    </p:set>
                                    <p:animEffect transition="in" filter="dissolve">
                                      <p:cBhvr>
                                        <p:cTn id="32" dur="500"/>
                                        <p:tgtEl>
                                          <p:spTgt spid="11571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15719">
                                            <p:txEl>
                                              <p:pRg st="3" end="3"/>
                                            </p:txEl>
                                          </p:spTgt>
                                        </p:tgtEl>
                                        <p:attrNameLst>
                                          <p:attrName>style.visibility</p:attrName>
                                        </p:attrNameLst>
                                      </p:cBhvr>
                                      <p:to>
                                        <p:strVal val="visible"/>
                                      </p:to>
                                    </p:set>
                                    <p:animEffect transition="in" filter="dissolve">
                                      <p:cBhvr>
                                        <p:cTn id="37" dur="500"/>
                                        <p:tgtEl>
                                          <p:spTgt spid="11571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15719">
                                            <p:txEl>
                                              <p:pRg st="4" end="4"/>
                                            </p:txEl>
                                          </p:spTgt>
                                        </p:tgtEl>
                                        <p:attrNameLst>
                                          <p:attrName>style.visibility</p:attrName>
                                        </p:attrNameLst>
                                      </p:cBhvr>
                                      <p:to>
                                        <p:strVal val="visible"/>
                                      </p:to>
                                    </p:set>
                                    <p:animEffect transition="in" filter="dissolve">
                                      <p:cBhvr>
                                        <p:cTn id="42" dur="500"/>
                                        <p:tgtEl>
                                          <p:spTgt spid="115719">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15719">
                                            <p:txEl>
                                              <p:pRg st="5" end="5"/>
                                            </p:txEl>
                                          </p:spTgt>
                                        </p:tgtEl>
                                        <p:attrNameLst>
                                          <p:attrName>style.visibility</p:attrName>
                                        </p:attrNameLst>
                                      </p:cBhvr>
                                      <p:to>
                                        <p:strVal val="visible"/>
                                      </p:to>
                                    </p:set>
                                    <p:animEffect transition="in" filter="dissolve">
                                      <p:cBhvr>
                                        <p:cTn id="47" dur="500"/>
                                        <p:tgtEl>
                                          <p:spTgt spid="115719">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115721"/>
                                        </p:tgtEl>
                                        <p:attrNameLst>
                                          <p:attrName>style.visibility</p:attrName>
                                        </p:attrNameLst>
                                      </p:cBhvr>
                                      <p:to>
                                        <p:strVal val="visible"/>
                                      </p:to>
                                    </p:set>
                                    <p:animEffect transition="in" filter="dissolve">
                                      <p:cBhvr>
                                        <p:cTn id="52" dur="500"/>
                                        <p:tgtEl>
                                          <p:spTgt spid="115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p:nvPr>
        </p:nvSpPr>
        <p:spPr/>
        <p:txBody>
          <a:bodyPr/>
          <a:lstStyle/>
          <a:p>
            <a:pPr>
              <a:defRPr/>
            </a:pPr>
            <a:r>
              <a:rPr lang="en-US" sz="6000" b="1" smtClean="0">
                <a:solidFill>
                  <a:schemeClr val="bg1"/>
                </a:solidFill>
                <a:effectLst>
                  <a:outerShdw blurRad="38100" dist="38100" dir="2700000" algn="tl">
                    <a:srgbClr val="C0C0C0"/>
                  </a:outerShdw>
                </a:effectLst>
                <a:latin typeface="Bodoni MT Black" pitchFamily="18" charset="0"/>
              </a:rPr>
              <a:t>Brand</a:t>
            </a:r>
          </a:p>
        </p:txBody>
      </p:sp>
      <p:sp>
        <p:nvSpPr>
          <p:cNvPr id="89091" name="Rectangle 3"/>
          <p:cNvSpPr>
            <a:spLocks noGrp="1"/>
          </p:cNvSpPr>
          <p:nvPr>
            <p:ph type="body" idx="1"/>
          </p:nvPr>
        </p:nvSpPr>
        <p:spPr>
          <a:xfrm>
            <a:off x="0" y="5257800"/>
            <a:ext cx="9144000" cy="1066800"/>
          </a:xfrm>
        </p:spPr>
        <p:txBody>
          <a:bodyPr/>
          <a:lstStyle/>
          <a:p>
            <a:pPr algn="ctr">
              <a:buFont typeface="Arial" charset="0"/>
              <a:buNone/>
              <a:defRPr/>
            </a:pPr>
            <a:r>
              <a:rPr lang="en-US" sz="4000" b="1" smtClean="0">
                <a:solidFill>
                  <a:schemeClr val="bg1"/>
                </a:solidFill>
                <a:effectLst>
                  <a:outerShdw blurRad="38100" dist="38100" dir="2700000" algn="tl">
                    <a:srgbClr val="C0C0C0"/>
                  </a:outerShdw>
                </a:effectLst>
                <a:latin typeface="Bodoni MT Black" pitchFamily="18" charset="0"/>
              </a:rPr>
              <a:t>Perception of a product reinforced by it’s use.</a:t>
            </a:r>
          </a:p>
        </p:txBody>
      </p:sp>
      <p:pic>
        <p:nvPicPr>
          <p:cNvPr id="89093" name="Picture 5" descr="ANd9GcR9_bZpJWaYWn1VR7GmXB1FWf5ExWGbXpVptBPAJXVc6aSPO6f7Mw"/>
          <p:cNvPicPr>
            <a:picLocks noChangeAspect="1" noChangeArrowheads="1"/>
          </p:cNvPicPr>
          <p:nvPr/>
        </p:nvPicPr>
        <p:blipFill>
          <a:blip r:embed="rId2"/>
          <a:srcRect/>
          <a:stretch>
            <a:fillRect/>
          </a:stretch>
        </p:blipFill>
        <p:spPr bwMode="auto">
          <a:xfrm>
            <a:off x="304800" y="1447800"/>
            <a:ext cx="2362200" cy="2362200"/>
          </a:xfrm>
          <a:prstGeom prst="rect">
            <a:avLst/>
          </a:prstGeom>
          <a:noFill/>
          <a:ln w="9525">
            <a:noFill/>
            <a:miter lim="800000"/>
            <a:headEnd/>
            <a:tailEnd/>
          </a:ln>
        </p:spPr>
      </p:pic>
      <p:sp>
        <p:nvSpPr>
          <p:cNvPr id="56324" name="AutoShape 6" descr="2Q=="/>
          <p:cNvSpPr>
            <a:spLocks noChangeAspect="1" noChangeArrowheads="1"/>
          </p:cNvSpPr>
          <p:nvPr/>
        </p:nvSpPr>
        <p:spPr bwMode="auto">
          <a:xfrm>
            <a:off x="3471863" y="2390775"/>
            <a:ext cx="2200275" cy="2076450"/>
          </a:xfrm>
          <a:prstGeom prst="rect">
            <a:avLst/>
          </a:prstGeom>
          <a:noFill/>
          <a:ln w="9525">
            <a:noFill/>
            <a:miter lim="800000"/>
            <a:headEnd/>
            <a:tailEnd/>
          </a:ln>
        </p:spPr>
        <p:txBody>
          <a:bodyPr/>
          <a:lstStyle/>
          <a:p>
            <a:endParaRPr lang="en-US"/>
          </a:p>
        </p:txBody>
      </p:sp>
      <p:sp>
        <p:nvSpPr>
          <p:cNvPr id="56325" name="AutoShape 7" descr="2Q=="/>
          <p:cNvSpPr>
            <a:spLocks noChangeAspect="1" noChangeArrowheads="1"/>
          </p:cNvSpPr>
          <p:nvPr/>
        </p:nvSpPr>
        <p:spPr bwMode="auto">
          <a:xfrm>
            <a:off x="3471863" y="2390775"/>
            <a:ext cx="2200275" cy="2076450"/>
          </a:xfrm>
          <a:prstGeom prst="rect">
            <a:avLst/>
          </a:prstGeom>
          <a:noFill/>
          <a:ln w="9525">
            <a:noFill/>
            <a:miter lim="800000"/>
            <a:headEnd/>
            <a:tailEnd/>
          </a:ln>
        </p:spPr>
        <p:txBody>
          <a:bodyPr/>
          <a:lstStyle/>
          <a:p>
            <a:endParaRPr lang="en-US"/>
          </a:p>
        </p:txBody>
      </p:sp>
      <p:sp>
        <p:nvSpPr>
          <p:cNvPr id="56326" name="AutoShape 8" descr="2Q=="/>
          <p:cNvSpPr>
            <a:spLocks noChangeAspect="1" noChangeArrowheads="1"/>
          </p:cNvSpPr>
          <p:nvPr/>
        </p:nvSpPr>
        <p:spPr bwMode="auto">
          <a:xfrm>
            <a:off x="3471863" y="2390775"/>
            <a:ext cx="2200275" cy="2076450"/>
          </a:xfrm>
          <a:prstGeom prst="rect">
            <a:avLst/>
          </a:prstGeom>
          <a:noFill/>
          <a:ln w="9525">
            <a:noFill/>
            <a:miter lim="800000"/>
            <a:headEnd/>
            <a:tailEnd/>
          </a:ln>
        </p:spPr>
        <p:txBody>
          <a:bodyPr/>
          <a:lstStyle/>
          <a:p>
            <a:endParaRPr lang="en-US"/>
          </a:p>
        </p:txBody>
      </p:sp>
      <p:sp>
        <p:nvSpPr>
          <p:cNvPr id="56327" name="AutoShape 9" descr="2Q=="/>
          <p:cNvSpPr>
            <a:spLocks noChangeAspect="1" noChangeArrowheads="1"/>
          </p:cNvSpPr>
          <p:nvPr/>
        </p:nvSpPr>
        <p:spPr bwMode="auto">
          <a:xfrm>
            <a:off x="3471863" y="2390775"/>
            <a:ext cx="2200275" cy="2076450"/>
          </a:xfrm>
          <a:prstGeom prst="rect">
            <a:avLst/>
          </a:prstGeom>
          <a:noFill/>
          <a:ln w="9525">
            <a:noFill/>
            <a:miter lim="800000"/>
            <a:headEnd/>
            <a:tailEnd/>
          </a:ln>
        </p:spPr>
        <p:txBody>
          <a:bodyPr/>
          <a:lstStyle/>
          <a:p>
            <a:endParaRPr lang="en-US"/>
          </a:p>
        </p:txBody>
      </p:sp>
      <p:pic>
        <p:nvPicPr>
          <p:cNvPr id="89098" name="Picture 10" descr="ANd9GcQGOVE7bFp4Nz_0ST8LCC2TZHtbARGZZK_64OCataY8ujywB0X6"/>
          <p:cNvPicPr>
            <a:picLocks noChangeAspect="1" noChangeArrowheads="1"/>
          </p:cNvPicPr>
          <p:nvPr/>
        </p:nvPicPr>
        <p:blipFill>
          <a:blip r:embed="rId3"/>
          <a:srcRect/>
          <a:stretch>
            <a:fillRect/>
          </a:stretch>
        </p:blipFill>
        <p:spPr bwMode="auto">
          <a:xfrm>
            <a:off x="1981200" y="2971800"/>
            <a:ext cx="2533650" cy="1809750"/>
          </a:xfrm>
          <a:prstGeom prst="rect">
            <a:avLst/>
          </a:prstGeom>
          <a:noFill/>
          <a:ln w="9525">
            <a:noFill/>
            <a:miter lim="800000"/>
            <a:headEnd/>
            <a:tailEnd/>
          </a:ln>
        </p:spPr>
      </p:pic>
      <p:pic>
        <p:nvPicPr>
          <p:cNvPr id="89104" name="Picture 16" descr="ANd9GcTxPgQENBtoU3foE3tUCHvTkMPUK3RhEQFeAuhV28doadQXuLjy"/>
          <p:cNvPicPr>
            <a:picLocks noChangeAspect="1" noChangeArrowheads="1"/>
          </p:cNvPicPr>
          <p:nvPr/>
        </p:nvPicPr>
        <p:blipFill>
          <a:blip r:embed="rId4"/>
          <a:srcRect/>
          <a:stretch>
            <a:fillRect/>
          </a:stretch>
        </p:blipFill>
        <p:spPr bwMode="auto">
          <a:xfrm>
            <a:off x="4191000" y="1752600"/>
            <a:ext cx="2028825" cy="2257425"/>
          </a:xfrm>
          <a:prstGeom prst="rect">
            <a:avLst/>
          </a:prstGeom>
          <a:noFill/>
          <a:ln w="9525">
            <a:noFill/>
            <a:miter lim="800000"/>
            <a:headEnd/>
            <a:tailEnd/>
          </a:ln>
        </p:spPr>
      </p:pic>
      <p:pic>
        <p:nvPicPr>
          <p:cNvPr id="89106" name="Picture 18" descr="ANd9GcTkSTFBb-ZCO_w9nsM16lk5kiPhNAx_aSCYvTd9reHHJikdZIrDvQ"/>
          <p:cNvPicPr>
            <a:picLocks noChangeAspect="1" noChangeArrowheads="1"/>
          </p:cNvPicPr>
          <p:nvPr/>
        </p:nvPicPr>
        <p:blipFill>
          <a:blip r:embed="rId5"/>
          <a:srcRect/>
          <a:stretch>
            <a:fillRect/>
          </a:stretch>
        </p:blipFill>
        <p:spPr bwMode="auto">
          <a:xfrm>
            <a:off x="5791200" y="2536825"/>
            <a:ext cx="2743200" cy="20542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9093"/>
                                        </p:tgtEl>
                                        <p:attrNameLst>
                                          <p:attrName>style.visibility</p:attrName>
                                        </p:attrNameLst>
                                      </p:cBhvr>
                                      <p:to>
                                        <p:strVal val="visible"/>
                                      </p:to>
                                    </p:set>
                                    <p:animEffect transition="in" filter="dissolve">
                                      <p:cBhvr>
                                        <p:cTn id="7" dur="500"/>
                                        <p:tgtEl>
                                          <p:spTgt spid="8909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9098"/>
                                        </p:tgtEl>
                                        <p:attrNameLst>
                                          <p:attrName>style.visibility</p:attrName>
                                        </p:attrNameLst>
                                      </p:cBhvr>
                                      <p:to>
                                        <p:strVal val="visible"/>
                                      </p:to>
                                    </p:set>
                                    <p:animEffect transition="in" filter="dissolve">
                                      <p:cBhvr>
                                        <p:cTn id="12" dur="500"/>
                                        <p:tgtEl>
                                          <p:spTgt spid="8909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9104"/>
                                        </p:tgtEl>
                                        <p:attrNameLst>
                                          <p:attrName>style.visibility</p:attrName>
                                        </p:attrNameLst>
                                      </p:cBhvr>
                                      <p:to>
                                        <p:strVal val="visible"/>
                                      </p:to>
                                    </p:set>
                                    <p:animEffect transition="in" filter="dissolve">
                                      <p:cBhvr>
                                        <p:cTn id="17" dur="500"/>
                                        <p:tgtEl>
                                          <p:spTgt spid="8910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9106"/>
                                        </p:tgtEl>
                                        <p:attrNameLst>
                                          <p:attrName>style.visibility</p:attrName>
                                        </p:attrNameLst>
                                      </p:cBhvr>
                                      <p:to>
                                        <p:strVal val="visible"/>
                                      </p:to>
                                    </p:set>
                                    <p:animEffect transition="in" filter="dissolve">
                                      <p:cBhvr>
                                        <p:cTn id="22" dur="500"/>
                                        <p:tgtEl>
                                          <p:spTgt spid="8910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9091">
                                            <p:txEl>
                                              <p:pRg st="0" end="0"/>
                                            </p:txEl>
                                          </p:spTgt>
                                        </p:tgtEl>
                                        <p:attrNameLst>
                                          <p:attrName>style.visibility</p:attrName>
                                        </p:attrNameLst>
                                      </p:cBhvr>
                                      <p:to>
                                        <p:strVal val="visible"/>
                                      </p:to>
                                    </p:set>
                                    <p:animEffect transition="in" filter="dissolve">
                                      <p:cBhvr>
                                        <p:cTn id="27" dur="500"/>
                                        <p:tgtEl>
                                          <p:spTgt spid="890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p:nvPr>
        </p:nvSpPr>
        <p:spPr>
          <a:xfrm>
            <a:off x="457200" y="838200"/>
            <a:ext cx="8229600" cy="1143000"/>
          </a:xfrm>
        </p:spPr>
        <p:txBody>
          <a:bodyPr/>
          <a:lstStyle/>
          <a:p>
            <a:pPr>
              <a:defRPr/>
            </a:pPr>
            <a:r>
              <a:rPr lang="en-US" sz="4800" b="1" smtClean="0">
                <a:solidFill>
                  <a:schemeClr val="bg1"/>
                </a:solidFill>
                <a:effectLst>
                  <a:outerShdw blurRad="38100" dist="38100" dir="2700000" algn="tl">
                    <a:srgbClr val="C0C0C0"/>
                  </a:outerShdw>
                </a:effectLst>
                <a:latin typeface="Bodoni MT Black" pitchFamily="18" charset="0"/>
              </a:rPr>
              <a:t>What is the perception of your product, i.e. HR?</a:t>
            </a:r>
          </a:p>
        </p:txBody>
      </p:sp>
      <p:pic>
        <p:nvPicPr>
          <p:cNvPr id="48133" name="Picture 5" descr="JElliot"/>
          <p:cNvPicPr>
            <a:picLocks noChangeAspect="1" noChangeArrowheads="1"/>
          </p:cNvPicPr>
          <p:nvPr/>
        </p:nvPicPr>
        <p:blipFill>
          <a:blip r:embed="rId2"/>
          <a:srcRect/>
          <a:stretch>
            <a:fillRect/>
          </a:stretch>
        </p:blipFill>
        <p:spPr bwMode="auto">
          <a:xfrm>
            <a:off x="3810000" y="4572000"/>
            <a:ext cx="1428750" cy="1428750"/>
          </a:xfrm>
          <a:prstGeom prst="rect">
            <a:avLst/>
          </a:prstGeom>
          <a:noFill/>
          <a:ln w="9525">
            <a:noFill/>
            <a:miter lim="800000"/>
            <a:headEnd/>
            <a:tailEnd/>
          </a:ln>
        </p:spPr>
      </p:pic>
      <p:sp>
        <p:nvSpPr>
          <p:cNvPr id="57347" name="AutoShape 7" descr="Z"/>
          <p:cNvSpPr>
            <a:spLocks noChangeAspect="1" noChangeArrowheads="1"/>
          </p:cNvSpPr>
          <p:nvPr/>
        </p:nvSpPr>
        <p:spPr bwMode="auto">
          <a:xfrm>
            <a:off x="4043363" y="2895600"/>
            <a:ext cx="1057275" cy="1066800"/>
          </a:xfrm>
          <a:prstGeom prst="rect">
            <a:avLst/>
          </a:prstGeom>
          <a:noFill/>
          <a:ln w="9525">
            <a:noFill/>
            <a:miter lim="800000"/>
            <a:headEnd/>
            <a:tailEnd/>
          </a:ln>
        </p:spPr>
        <p:txBody>
          <a:bodyPr/>
          <a:lstStyle/>
          <a:p>
            <a:endParaRPr lang="en-US"/>
          </a:p>
        </p:txBody>
      </p:sp>
      <p:sp>
        <p:nvSpPr>
          <p:cNvPr id="57348" name="AutoShape 9" descr="Z"/>
          <p:cNvSpPr>
            <a:spLocks noChangeAspect="1" noChangeArrowheads="1"/>
          </p:cNvSpPr>
          <p:nvPr/>
        </p:nvSpPr>
        <p:spPr bwMode="auto">
          <a:xfrm>
            <a:off x="4043363" y="2895600"/>
            <a:ext cx="1057275" cy="1066800"/>
          </a:xfrm>
          <a:prstGeom prst="rect">
            <a:avLst/>
          </a:prstGeom>
          <a:noFill/>
          <a:ln w="9525">
            <a:noFill/>
            <a:miter lim="800000"/>
            <a:headEnd/>
            <a:tailEnd/>
          </a:ln>
        </p:spPr>
        <p:txBody>
          <a:bodyPr/>
          <a:lstStyle/>
          <a:p>
            <a:endParaRPr lang="en-US"/>
          </a:p>
        </p:txBody>
      </p:sp>
      <p:pic>
        <p:nvPicPr>
          <p:cNvPr id="48139" name="Picture 11" descr="4443_keogh"/>
          <p:cNvPicPr>
            <a:picLocks noChangeAspect="1" noChangeArrowheads="1"/>
          </p:cNvPicPr>
          <p:nvPr/>
        </p:nvPicPr>
        <p:blipFill>
          <a:blip r:embed="rId3"/>
          <a:srcRect/>
          <a:stretch>
            <a:fillRect/>
          </a:stretch>
        </p:blipFill>
        <p:spPr bwMode="auto">
          <a:xfrm>
            <a:off x="609600" y="2438400"/>
            <a:ext cx="1323975" cy="1343025"/>
          </a:xfrm>
          <a:prstGeom prst="rect">
            <a:avLst/>
          </a:prstGeom>
          <a:noFill/>
          <a:ln w="9525">
            <a:noFill/>
            <a:miter lim="800000"/>
            <a:headEnd/>
            <a:tailEnd/>
          </a:ln>
        </p:spPr>
      </p:pic>
      <p:pic>
        <p:nvPicPr>
          <p:cNvPr id="48141" name="Picture 13" descr="ANd9GcQBfWDM5DPaI3CiooWuTUvuv4d3LeQCAggYCEMtD_ZAP7Pyy7tD"/>
          <p:cNvPicPr>
            <a:picLocks noChangeAspect="1" noChangeArrowheads="1"/>
          </p:cNvPicPr>
          <p:nvPr/>
        </p:nvPicPr>
        <p:blipFill>
          <a:blip r:embed="rId4"/>
          <a:srcRect/>
          <a:stretch>
            <a:fillRect/>
          </a:stretch>
        </p:blipFill>
        <p:spPr bwMode="auto">
          <a:xfrm>
            <a:off x="7010400" y="4724400"/>
            <a:ext cx="1243013" cy="1552575"/>
          </a:xfrm>
          <a:prstGeom prst="rect">
            <a:avLst/>
          </a:prstGeom>
          <a:noFill/>
          <a:ln w="9525">
            <a:noFill/>
            <a:miter lim="800000"/>
            <a:headEnd/>
            <a:tailEnd/>
          </a:ln>
        </p:spPr>
      </p:pic>
      <p:pic>
        <p:nvPicPr>
          <p:cNvPr id="48143" name="Picture 15" descr="ANd9GcSEVp1p_XqATivgr8tK8yYK8Mkzmrsd_gxxMPgqMir1S-TrpeVQ"/>
          <p:cNvPicPr>
            <a:picLocks noChangeAspect="1" noChangeArrowheads="1"/>
          </p:cNvPicPr>
          <p:nvPr/>
        </p:nvPicPr>
        <p:blipFill>
          <a:blip r:embed="rId5"/>
          <a:srcRect/>
          <a:stretch>
            <a:fillRect/>
          </a:stretch>
        </p:blipFill>
        <p:spPr bwMode="auto">
          <a:xfrm>
            <a:off x="7086600" y="2286000"/>
            <a:ext cx="1117600" cy="1676400"/>
          </a:xfrm>
          <a:prstGeom prst="rect">
            <a:avLst/>
          </a:prstGeom>
          <a:noFill/>
          <a:ln w="9525">
            <a:noFill/>
            <a:miter lim="800000"/>
            <a:headEnd/>
            <a:tailEnd/>
          </a:ln>
        </p:spPr>
      </p:pic>
      <p:sp>
        <p:nvSpPr>
          <p:cNvPr id="57352" name="AutoShape 17" descr="9k="/>
          <p:cNvSpPr>
            <a:spLocks noChangeAspect="1" noChangeArrowheads="1"/>
          </p:cNvSpPr>
          <p:nvPr/>
        </p:nvSpPr>
        <p:spPr bwMode="auto">
          <a:xfrm>
            <a:off x="3500438" y="2357438"/>
            <a:ext cx="2143125" cy="2143125"/>
          </a:xfrm>
          <a:prstGeom prst="rect">
            <a:avLst/>
          </a:prstGeom>
          <a:noFill/>
          <a:ln w="9525">
            <a:noFill/>
            <a:miter lim="800000"/>
            <a:headEnd/>
            <a:tailEnd/>
          </a:ln>
        </p:spPr>
        <p:txBody>
          <a:bodyPr/>
          <a:lstStyle/>
          <a:p>
            <a:endParaRPr lang="en-US"/>
          </a:p>
        </p:txBody>
      </p:sp>
      <p:sp>
        <p:nvSpPr>
          <p:cNvPr id="57353" name="AutoShape 19" descr="9k="/>
          <p:cNvSpPr>
            <a:spLocks noChangeAspect="1" noChangeArrowheads="1"/>
          </p:cNvSpPr>
          <p:nvPr/>
        </p:nvSpPr>
        <p:spPr bwMode="auto">
          <a:xfrm>
            <a:off x="3757613" y="2614613"/>
            <a:ext cx="1628775" cy="1628775"/>
          </a:xfrm>
          <a:prstGeom prst="rect">
            <a:avLst/>
          </a:prstGeom>
          <a:noFill/>
          <a:ln w="9525">
            <a:noFill/>
            <a:miter lim="800000"/>
            <a:headEnd/>
            <a:tailEnd/>
          </a:ln>
        </p:spPr>
        <p:txBody>
          <a:bodyPr/>
          <a:lstStyle/>
          <a:p>
            <a:endParaRPr lang="en-US"/>
          </a:p>
        </p:txBody>
      </p:sp>
      <p:pic>
        <p:nvPicPr>
          <p:cNvPr id="48151" name="Picture 23" descr="steve-mizell-large"/>
          <p:cNvPicPr>
            <a:picLocks noChangeAspect="1" noChangeArrowheads="1"/>
          </p:cNvPicPr>
          <p:nvPr/>
        </p:nvPicPr>
        <p:blipFill>
          <a:blip r:embed="rId6"/>
          <a:srcRect/>
          <a:stretch>
            <a:fillRect/>
          </a:stretch>
        </p:blipFill>
        <p:spPr bwMode="auto">
          <a:xfrm>
            <a:off x="533400" y="4724400"/>
            <a:ext cx="1524000" cy="1524000"/>
          </a:xfrm>
          <a:prstGeom prst="rect">
            <a:avLst/>
          </a:prstGeom>
          <a:noFill/>
          <a:ln w="9525">
            <a:noFill/>
            <a:miter lim="800000"/>
            <a:headEnd/>
            <a:tailEnd/>
          </a:ln>
        </p:spPr>
      </p:pic>
      <p:pic>
        <p:nvPicPr>
          <p:cNvPr id="57355" name="Picture 25" descr="Unknown-Silhouette"/>
          <p:cNvPicPr>
            <a:picLocks noChangeAspect="1" noChangeArrowheads="1"/>
          </p:cNvPicPr>
          <p:nvPr/>
        </p:nvPicPr>
        <p:blipFill>
          <a:blip r:embed="rId7"/>
          <a:srcRect/>
          <a:stretch>
            <a:fillRect/>
          </a:stretch>
        </p:blipFill>
        <p:spPr bwMode="auto">
          <a:xfrm>
            <a:off x="3962400" y="2514600"/>
            <a:ext cx="1150938" cy="1676400"/>
          </a:xfrm>
          <a:prstGeom prst="rect">
            <a:avLst/>
          </a:prstGeom>
          <a:noFill/>
          <a:ln w="9525">
            <a:noFill/>
            <a:miter lim="800000"/>
            <a:headEnd/>
            <a:tailEnd/>
          </a:ln>
        </p:spPr>
      </p:pic>
      <p:sp>
        <p:nvSpPr>
          <p:cNvPr id="48155" name="Text Box 27"/>
          <p:cNvSpPr txBox="1">
            <a:spLocks noChangeArrowheads="1"/>
          </p:cNvSpPr>
          <p:nvPr/>
        </p:nvSpPr>
        <p:spPr bwMode="auto">
          <a:xfrm>
            <a:off x="990600" y="3962400"/>
            <a:ext cx="838200" cy="396875"/>
          </a:xfrm>
          <a:prstGeom prst="rect">
            <a:avLst/>
          </a:prstGeom>
          <a:noFill/>
          <a:ln w="9525">
            <a:noFill/>
            <a:miter lim="800000"/>
            <a:headEnd/>
            <a:tailEnd/>
          </a:ln>
        </p:spPr>
        <p:txBody>
          <a:bodyPr>
            <a:spAutoFit/>
          </a:bodyPr>
          <a:lstStyle/>
          <a:p>
            <a:pPr>
              <a:spcBef>
                <a:spcPct val="50000"/>
              </a:spcBef>
            </a:pPr>
            <a:r>
              <a:rPr lang="en-US" sz="2000"/>
              <a:t>HP</a:t>
            </a:r>
          </a:p>
        </p:txBody>
      </p:sp>
      <p:sp>
        <p:nvSpPr>
          <p:cNvPr id="48156" name="Text Box 28"/>
          <p:cNvSpPr txBox="1">
            <a:spLocks noChangeArrowheads="1"/>
          </p:cNvSpPr>
          <p:nvPr/>
        </p:nvSpPr>
        <p:spPr bwMode="auto">
          <a:xfrm>
            <a:off x="6858000" y="4038600"/>
            <a:ext cx="1905000" cy="396875"/>
          </a:xfrm>
          <a:prstGeom prst="rect">
            <a:avLst/>
          </a:prstGeom>
          <a:noFill/>
          <a:ln w="9525">
            <a:noFill/>
            <a:miter lim="800000"/>
            <a:headEnd/>
            <a:tailEnd/>
          </a:ln>
        </p:spPr>
        <p:txBody>
          <a:bodyPr>
            <a:spAutoFit/>
          </a:bodyPr>
          <a:lstStyle/>
          <a:p>
            <a:pPr>
              <a:spcBef>
                <a:spcPct val="50000"/>
              </a:spcBef>
            </a:pPr>
            <a:r>
              <a:rPr lang="en-US" sz="2000"/>
              <a:t>McDonald’s</a:t>
            </a:r>
          </a:p>
        </p:txBody>
      </p:sp>
      <p:sp>
        <p:nvSpPr>
          <p:cNvPr id="48157" name="Text Box 29"/>
          <p:cNvSpPr txBox="1">
            <a:spLocks noChangeArrowheads="1"/>
          </p:cNvSpPr>
          <p:nvPr/>
        </p:nvSpPr>
        <p:spPr bwMode="auto">
          <a:xfrm>
            <a:off x="4114800" y="6172200"/>
            <a:ext cx="1143000" cy="396875"/>
          </a:xfrm>
          <a:prstGeom prst="rect">
            <a:avLst/>
          </a:prstGeom>
          <a:noFill/>
          <a:ln w="9525">
            <a:noFill/>
            <a:miter lim="800000"/>
            <a:headEnd/>
            <a:tailEnd/>
          </a:ln>
        </p:spPr>
        <p:txBody>
          <a:bodyPr>
            <a:spAutoFit/>
          </a:bodyPr>
          <a:lstStyle/>
          <a:p>
            <a:pPr>
              <a:spcBef>
                <a:spcPct val="50000"/>
              </a:spcBef>
            </a:pPr>
            <a:r>
              <a:rPr lang="en-US" sz="2000"/>
              <a:t>Apple</a:t>
            </a:r>
          </a:p>
        </p:txBody>
      </p:sp>
      <p:sp>
        <p:nvSpPr>
          <p:cNvPr id="48158" name="Text Box 30"/>
          <p:cNvSpPr txBox="1">
            <a:spLocks noChangeArrowheads="1"/>
          </p:cNvSpPr>
          <p:nvPr/>
        </p:nvSpPr>
        <p:spPr bwMode="auto">
          <a:xfrm>
            <a:off x="457200" y="6324600"/>
            <a:ext cx="1752600" cy="396875"/>
          </a:xfrm>
          <a:prstGeom prst="rect">
            <a:avLst/>
          </a:prstGeom>
          <a:noFill/>
          <a:ln w="9525">
            <a:noFill/>
            <a:miter lim="800000"/>
            <a:headEnd/>
            <a:tailEnd/>
          </a:ln>
        </p:spPr>
        <p:txBody>
          <a:bodyPr>
            <a:spAutoFit/>
          </a:bodyPr>
          <a:lstStyle/>
          <a:p>
            <a:pPr>
              <a:spcBef>
                <a:spcPct val="50000"/>
              </a:spcBef>
            </a:pPr>
            <a:r>
              <a:rPr lang="en-US" sz="2000"/>
              <a:t>Monsanto</a:t>
            </a:r>
          </a:p>
        </p:txBody>
      </p:sp>
      <p:sp>
        <p:nvSpPr>
          <p:cNvPr id="48159" name="Text Box 31"/>
          <p:cNvSpPr txBox="1">
            <a:spLocks noChangeArrowheads="1"/>
          </p:cNvSpPr>
          <p:nvPr/>
        </p:nvSpPr>
        <p:spPr bwMode="auto">
          <a:xfrm>
            <a:off x="6781800" y="6461125"/>
            <a:ext cx="2057400" cy="396875"/>
          </a:xfrm>
          <a:prstGeom prst="rect">
            <a:avLst/>
          </a:prstGeom>
          <a:noFill/>
          <a:ln w="9525">
            <a:noFill/>
            <a:miter lim="800000"/>
            <a:headEnd/>
            <a:tailEnd/>
          </a:ln>
        </p:spPr>
        <p:txBody>
          <a:bodyPr>
            <a:spAutoFit/>
          </a:bodyPr>
          <a:lstStyle/>
          <a:p>
            <a:pPr>
              <a:spcBef>
                <a:spcPct val="50000"/>
              </a:spcBef>
            </a:pPr>
            <a:r>
              <a:rPr lang="en-US" sz="2000"/>
              <a:t>Caterpillar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8139"/>
                                        </p:tgtEl>
                                        <p:attrNameLst>
                                          <p:attrName>style.visibility</p:attrName>
                                        </p:attrNameLst>
                                      </p:cBhvr>
                                      <p:to>
                                        <p:strVal val="visible"/>
                                      </p:to>
                                    </p:set>
                                    <p:animEffect transition="in" filter="dissolve">
                                      <p:cBhvr>
                                        <p:cTn id="7" dur="500"/>
                                        <p:tgtEl>
                                          <p:spTgt spid="48139"/>
                                        </p:tgtEl>
                                      </p:cBhvr>
                                    </p:animEffect>
                                  </p:childTnLst>
                                </p:cTn>
                              </p:par>
                              <p:par>
                                <p:cTn id="8" presetID="9" presetClass="entr" presetSubtype="0" fill="hold" nodeType="withEffect">
                                  <p:stCondLst>
                                    <p:cond delay="0"/>
                                  </p:stCondLst>
                                  <p:childTnLst>
                                    <p:set>
                                      <p:cBhvr>
                                        <p:cTn id="9" dur="1" fill="hold">
                                          <p:stCondLst>
                                            <p:cond delay="0"/>
                                          </p:stCondLst>
                                        </p:cTn>
                                        <p:tgtEl>
                                          <p:spTgt spid="48151"/>
                                        </p:tgtEl>
                                        <p:attrNameLst>
                                          <p:attrName>style.visibility</p:attrName>
                                        </p:attrNameLst>
                                      </p:cBhvr>
                                      <p:to>
                                        <p:strVal val="visible"/>
                                      </p:to>
                                    </p:set>
                                    <p:animEffect transition="in" filter="dissolve">
                                      <p:cBhvr>
                                        <p:cTn id="10" dur="500"/>
                                        <p:tgtEl>
                                          <p:spTgt spid="48151"/>
                                        </p:tgtEl>
                                      </p:cBhvr>
                                    </p:animEffect>
                                  </p:childTnLst>
                                </p:cTn>
                              </p:par>
                              <p:par>
                                <p:cTn id="11" presetID="9" presetClass="entr" presetSubtype="0" fill="hold" nodeType="withEffect">
                                  <p:stCondLst>
                                    <p:cond delay="0"/>
                                  </p:stCondLst>
                                  <p:childTnLst>
                                    <p:set>
                                      <p:cBhvr>
                                        <p:cTn id="12" dur="1" fill="hold">
                                          <p:stCondLst>
                                            <p:cond delay="0"/>
                                          </p:stCondLst>
                                        </p:cTn>
                                        <p:tgtEl>
                                          <p:spTgt spid="48133"/>
                                        </p:tgtEl>
                                        <p:attrNameLst>
                                          <p:attrName>style.visibility</p:attrName>
                                        </p:attrNameLst>
                                      </p:cBhvr>
                                      <p:to>
                                        <p:strVal val="visible"/>
                                      </p:to>
                                    </p:set>
                                    <p:animEffect transition="in" filter="dissolve">
                                      <p:cBhvr>
                                        <p:cTn id="13" dur="500"/>
                                        <p:tgtEl>
                                          <p:spTgt spid="48133"/>
                                        </p:tgtEl>
                                      </p:cBhvr>
                                    </p:animEffect>
                                  </p:childTnLst>
                                </p:cTn>
                              </p:par>
                              <p:par>
                                <p:cTn id="14" presetID="9" presetClass="entr" presetSubtype="0" fill="hold" nodeType="withEffect">
                                  <p:stCondLst>
                                    <p:cond delay="0"/>
                                  </p:stCondLst>
                                  <p:childTnLst>
                                    <p:set>
                                      <p:cBhvr>
                                        <p:cTn id="15" dur="1" fill="hold">
                                          <p:stCondLst>
                                            <p:cond delay="0"/>
                                          </p:stCondLst>
                                        </p:cTn>
                                        <p:tgtEl>
                                          <p:spTgt spid="48141"/>
                                        </p:tgtEl>
                                        <p:attrNameLst>
                                          <p:attrName>style.visibility</p:attrName>
                                        </p:attrNameLst>
                                      </p:cBhvr>
                                      <p:to>
                                        <p:strVal val="visible"/>
                                      </p:to>
                                    </p:set>
                                    <p:animEffect transition="in" filter="dissolve">
                                      <p:cBhvr>
                                        <p:cTn id="16" dur="500"/>
                                        <p:tgtEl>
                                          <p:spTgt spid="48141"/>
                                        </p:tgtEl>
                                      </p:cBhvr>
                                    </p:animEffect>
                                  </p:childTnLst>
                                </p:cTn>
                              </p:par>
                              <p:par>
                                <p:cTn id="17" presetID="9" presetClass="entr" presetSubtype="0" fill="hold" nodeType="withEffect">
                                  <p:stCondLst>
                                    <p:cond delay="0"/>
                                  </p:stCondLst>
                                  <p:childTnLst>
                                    <p:set>
                                      <p:cBhvr>
                                        <p:cTn id="18" dur="1" fill="hold">
                                          <p:stCondLst>
                                            <p:cond delay="0"/>
                                          </p:stCondLst>
                                        </p:cTn>
                                        <p:tgtEl>
                                          <p:spTgt spid="48143"/>
                                        </p:tgtEl>
                                        <p:attrNameLst>
                                          <p:attrName>style.visibility</p:attrName>
                                        </p:attrNameLst>
                                      </p:cBhvr>
                                      <p:to>
                                        <p:strVal val="visible"/>
                                      </p:to>
                                    </p:set>
                                    <p:animEffect transition="in" filter="dissolve">
                                      <p:cBhvr>
                                        <p:cTn id="19" dur="500"/>
                                        <p:tgtEl>
                                          <p:spTgt spid="48143"/>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48155">
                                            <p:txEl>
                                              <p:pRg st="0" end="0"/>
                                            </p:txEl>
                                          </p:spTgt>
                                        </p:tgtEl>
                                        <p:attrNameLst>
                                          <p:attrName>style.visibility</p:attrName>
                                        </p:attrNameLst>
                                      </p:cBhvr>
                                      <p:to>
                                        <p:strVal val="visible"/>
                                      </p:to>
                                    </p:set>
                                    <p:animEffect transition="in" filter="dissolve">
                                      <p:cBhvr>
                                        <p:cTn id="24" dur="500"/>
                                        <p:tgtEl>
                                          <p:spTgt spid="4815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48156"/>
                                        </p:tgtEl>
                                        <p:attrNameLst>
                                          <p:attrName>style.visibility</p:attrName>
                                        </p:attrNameLst>
                                      </p:cBhvr>
                                      <p:to>
                                        <p:strVal val="visible"/>
                                      </p:to>
                                    </p:set>
                                    <p:animEffect transition="in" filter="dissolve">
                                      <p:cBhvr>
                                        <p:cTn id="29" dur="500"/>
                                        <p:tgtEl>
                                          <p:spTgt spid="48156"/>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48158"/>
                                        </p:tgtEl>
                                        <p:attrNameLst>
                                          <p:attrName>style.visibility</p:attrName>
                                        </p:attrNameLst>
                                      </p:cBhvr>
                                      <p:to>
                                        <p:strVal val="visible"/>
                                      </p:to>
                                    </p:set>
                                    <p:animEffect transition="in" filter="dissolve">
                                      <p:cBhvr>
                                        <p:cTn id="34" dur="500"/>
                                        <p:tgtEl>
                                          <p:spTgt spid="48158"/>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48157"/>
                                        </p:tgtEl>
                                        <p:attrNameLst>
                                          <p:attrName>style.visibility</p:attrName>
                                        </p:attrNameLst>
                                      </p:cBhvr>
                                      <p:to>
                                        <p:strVal val="visible"/>
                                      </p:to>
                                    </p:set>
                                    <p:animEffect transition="in" filter="dissolve">
                                      <p:cBhvr>
                                        <p:cTn id="39" dur="500"/>
                                        <p:tgtEl>
                                          <p:spTgt spid="48157"/>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48159"/>
                                        </p:tgtEl>
                                        <p:attrNameLst>
                                          <p:attrName>style.visibility</p:attrName>
                                        </p:attrNameLst>
                                      </p:cBhvr>
                                      <p:to>
                                        <p:strVal val="visible"/>
                                      </p:to>
                                    </p:set>
                                    <p:animEffect transition="in" filter="dissolve">
                                      <p:cBhvr>
                                        <p:cTn id="44" dur="500"/>
                                        <p:tgtEl>
                                          <p:spTgt spid="48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56" grpId="0"/>
      <p:bldP spid="48157" grpId="0"/>
      <p:bldP spid="48158" grpId="0"/>
      <p:bldP spid="4815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p:nvPr>
        </p:nvSpPr>
        <p:spPr/>
        <p:txBody>
          <a:bodyPr/>
          <a:lstStyle/>
          <a:p>
            <a:pPr>
              <a:defRPr/>
            </a:pPr>
            <a:r>
              <a:rPr lang="en-US" sz="5400" b="1" smtClean="0">
                <a:solidFill>
                  <a:schemeClr val="bg1"/>
                </a:solidFill>
                <a:effectLst>
                  <a:outerShdw blurRad="38100" dist="38100" dir="2700000" algn="tl">
                    <a:srgbClr val="C0C0C0"/>
                  </a:outerShdw>
                </a:effectLst>
                <a:latin typeface="Bodoni MT Black" pitchFamily="18" charset="0"/>
              </a:rPr>
              <a:t>Brand Loyalty</a:t>
            </a:r>
          </a:p>
        </p:txBody>
      </p:sp>
      <p:sp>
        <p:nvSpPr>
          <p:cNvPr id="90115" name="Rectangle 3"/>
          <p:cNvSpPr>
            <a:spLocks noGrp="1"/>
          </p:cNvSpPr>
          <p:nvPr>
            <p:ph type="body" idx="1"/>
          </p:nvPr>
        </p:nvSpPr>
        <p:spPr>
          <a:xfrm>
            <a:off x="457200" y="5257800"/>
            <a:ext cx="8229600" cy="1295400"/>
          </a:xfrm>
        </p:spPr>
        <p:txBody>
          <a:bodyPr/>
          <a:lstStyle/>
          <a:p>
            <a:pPr algn="ctr">
              <a:buFont typeface="Arial" charset="0"/>
              <a:buNone/>
              <a:defRPr/>
            </a:pPr>
            <a:r>
              <a:rPr lang="en-US" sz="4000" b="1" smtClean="0">
                <a:solidFill>
                  <a:schemeClr val="bg1"/>
                </a:solidFill>
                <a:effectLst>
                  <a:outerShdw blurRad="38100" dist="38100" dir="2700000" algn="tl">
                    <a:srgbClr val="C0C0C0"/>
                  </a:outerShdw>
                </a:effectLst>
                <a:latin typeface="Bodoni MT Black" pitchFamily="18" charset="0"/>
              </a:rPr>
              <a:t>the positive resolution </a:t>
            </a:r>
          </a:p>
          <a:p>
            <a:pPr algn="ctr">
              <a:buFont typeface="Arial" charset="0"/>
              <a:buNone/>
              <a:defRPr/>
            </a:pPr>
            <a:r>
              <a:rPr lang="en-US" sz="4000" b="1" smtClean="0">
                <a:solidFill>
                  <a:schemeClr val="bg1"/>
                </a:solidFill>
                <a:effectLst>
                  <a:outerShdw blurRad="38100" dist="38100" dir="2700000" algn="tl">
                    <a:srgbClr val="C0C0C0"/>
                  </a:outerShdw>
                </a:effectLst>
                <a:latin typeface="Bodoni MT Black" pitchFamily="18" charset="0"/>
              </a:rPr>
              <a:t>of problems</a:t>
            </a:r>
          </a:p>
        </p:txBody>
      </p:sp>
      <p:pic>
        <p:nvPicPr>
          <p:cNvPr id="90116" name="Picture 4" descr="catepillar_logo"/>
          <p:cNvPicPr>
            <a:picLocks noChangeAspect="1" noChangeArrowheads="1"/>
          </p:cNvPicPr>
          <p:nvPr/>
        </p:nvPicPr>
        <p:blipFill>
          <a:blip r:embed="rId2"/>
          <a:srcRect/>
          <a:stretch>
            <a:fillRect/>
          </a:stretch>
        </p:blipFill>
        <p:spPr bwMode="auto">
          <a:xfrm>
            <a:off x="533400" y="2895600"/>
            <a:ext cx="2819400" cy="809625"/>
          </a:xfrm>
          <a:prstGeom prst="rect">
            <a:avLst/>
          </a:prstGeom>
          <a:noFill/>
          <a:ln w="9525">
            <a:noFill/>
            <a:miter lim="800000"/>
            <a:headEnd/>
            <a:tailEnd/>
          </a:ln>
        </p:spPr>
      </p:pic>
      <p:sp>
        <p:nvSpPr>
          <p:cNvPr id="90117" name="Text Box 5"/>
          <p:cNvSpPr txBox="1">
            <a:spLocks noChangeArrowheads="1"/>
          </p:cNvSpPr>
          <p:nvPr/>
        </p:nvSpPr>
        <p:spPr bwMode="auto">
          <a:xfrm>
            <a:off x="4343400" y="3200400"/>
            <a:ext cx="533400" cy="366713"/>
          </a:xfrm>
          <a:prstGeom prst="rect">
            <a:avLst/>
          </a:prstGeom>
          <a:noFill/>
          <a:ln w="9525">
            <a:noFill/>
            <a:miter lim="800000"/>
            <a:headEnd/>
            <a:tailEnd/>
          </a:ln>
          <a:effectLst/>
        </p:spPr>
        <p:txBody>
          <a:bodyPr>
            <a:spAutoFit/>
          </a:bodyPr>
          <a:lstStyle/>
          <a:p>
            <a:pPr>
              <a:spcBef>
                <a:spcPct val="50000"/>
              </a:spcBef>
              <a:defRPr/>
            </a:pPr>
            <a:r>
              <a:rPr lang="en-US" sz="1800">
                <a:solidFill>
                  <a:schemeClr val="bg1"/>
                </a:solidFill>
                <a:effectLst>
                  <a:outerShdw blurRad="38100" dist="38100" dir="2700000" algn="tl">
                    <a:srgbClr val="C0C0C0"/>
                  </a:outerShdw>
                </a:effectLst>
              </a:rPr>
              <a:t>VS</a:t>
            </a:r>
          </a:p>
        </p:txBody>
      </p:sp>
      <p:pic>
        <p:nvPicPr>
          <p:cNvPr id="90118" name="Picture 6" descr="komatsu_logo"/>
          <p:cNvPicPr>
            <a:picLocks noChangeAspect="1" noChangeArrowheads="1"/>
          </p:cNvPicPr>
          <p:nvPr/>
        </p:nvPicPr>
        <p:blipFill>
          <a:blip r:embed="rId3"/>
          <a:srcRect/>
          <a:stretch>
            <a:fillRect/>
          </a:stretch>
        </p:blipFill>
        <p:spPr bwMode="auto">
          <a:xfrm>
            <a:off x="5715000" y="2895600"/>
            <a:ext cx="2476500" cy="8477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90116"/>
                                        </p:tgtEl>
                                        <p:attrNameLst>
                                          <p:attrName>style.visibility</p:attrName>
                                        </p:attrNameLst>
                                      </p:cBhvr>
                                      <p:to>
                                        <p:strVal val="visible"/>
                                      </p:to>
                                    </p:set>
                                    <p:animEffect transition="in" filter="fade">
                                      <p:cBhvr>
                                        <p:cTn id="7" dur="2000"/>
                                        <p:tgtEl>
                                          <p:spTgt spid="90116"/>
                                        </p:tgtEl>
                                      </p:cBhvr>
                                    </p:animEffect>
                                    <p:anim calcmode="lin" valueType="num">
                                      <p:cBhvr>
                                        <p:cTn id="8" dur="2000" fill="hold"/>
                                        <p:tgtEl>
                                          <p:spTgt spid="90116"/>
                                        </p:tgtEl>
                                        <p:attrNameLst>
                                          <p:attrName>style.rotation</p:attrName>
                                        </p:attrNameLst>
                                      </p:cBhvr>
                                      <p:tavLst>
                                        <p:tav tm="0">
                                          <p:val>
                                            <p:fltVal val="720"/>
                                          </p:val>
                                        </p:tav>
                                        <p:tav tm="100000">
                                          <p:val>
                                            <p:fltVal val="0"/>
                                          </p:val>
                                        </p:tav>
                                      </p:tavLst>
                                    </p:anim>
                                    <p:anim calcmode="lin" valueType="num">
                                      <p:cBhvr>
                                        <p:cTn id="9" dur="2000" fill="hold"/>
                                        <p:tgtEl>
                                          <p:spTgt spid="90116"/>
                                        </p:tgtEl>
                                        <p:attrNameLst>
                                          <p:attrName>ppt_h</p:attrName>
                                        </p:attrNameLst>
                                      </p:cBhvr>
                                      <p:tavLst>
                                        <p:tav tm="0">
                                          <p:val>
                                            <p:fltVal val="0"/>
                                          </p:val>
                                        </p:tav>
                                        <p:tav tm="100000">
                                          <p:val>
                                            <p:strVal val="#ppt_h"/>
                                          </p:val>
                                        </p:tav>
                                      </p:tavLst>
                                    </p:anim>
                                    <p:anim calcmode="lin" valueType="num">
                                      <p:cBhvr>
                                        <p:cTn id="10" dur="2000" fill="hold"/>
                                        <p:tgtEl>
                                          <p:spTgt spid="90116"/>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90117"/>
                                        </p:tgtEl>
                                        <p:attrNameLst>
                                          <p:attrName>style.visibility</p:attrName>
                                        </p:attrNameLst>
                                      </p:cBhvr>
                                      <p:to>
                                        <p:strVal val="visible"/>
                                      </p:to>
                                    </p:set>
                                    <p:animEffect transition="in" filter="fade">
                                      <p:cBhvr>
                                        <p:cTn id="13" dur="2000"/>
                                        <p:tgtEl>
                                          <p:spTgt spid="90117"/>
                                        </p:tgtEl>
                                      </p:cBhvr>
                                    </p:animEffect>
                                    <p:anim calcmode="lin" valueType="num">
                                      <p:cBhvr>
                                        <p:cTn id="14" dur="2000" fill="hold"/>
                                        <p:tgtEl>
                                          <p:spTgt spid="90117"/>
                                        </p:tgtEl>
                                        <p:attrNameLst>
                                          <p:attrName>style.rotation</p:attrName>
                                        </p:attrNameLst>
                                      </p:cBhvr>
                                      <p:tavLst>
                                        <p:tav tm="0">
                                          <p:val>
                                            <p:fltVal val="720"/>
                                          </p:val>
                                        </p:tav>
                                        <p:tav tm="100000">
                                          <p:val>
                                            <p:fltVal val="0"/>
                                          </p:val>
                                        </p:tav>
                                      </p:tavLst>
                                    </p:anim>
                                    <p:anim calcmode="lin" valueType="num">
                                      <p:cBhvr>
                                        <p:cTn id="15" dur="2000" fill="hold"/>
                                        <p:tgtEl>
                                          <p:spTgt spid="90117"/>
                                        </p:tgtEl>
                                        <p:attrNameLst>
                                          <p:attrName>ppt_h</p:attrName>
                                        </p:attrNameLst>
                                      </p:cBhvr>
                                      <p:tavLst>
                                        <p:tav tm="0">
                                          <p:val>
                                            <p:fltVal val="0"/>
                                          </p:val>
                                        </p:tav>
                                        <p:tav tm="100000">
                                          <p:val>
                                            <p:strVal val="#ppt_h"/>
                                          </p:val>
                                        </p:tav>
                                      </p:tavLst>
                                    </p:anim>
                                    <p:anim calcmode="lin" valueType="num">
                                      <p:cBhvr>
                                        <p:cTn id="16" dur="2000" fill="hold"/>
                                        <p:tgtEl>
                                          <p:spTgt spid="90117"/>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90118"/>
                                        </p:tgtEl>
                                        <p:attrNameLst>
                                          <p:attrName>style.visibility</p:attrName>
                                        </p:attrNameLst>
                                      </p:cBhvr>
                                      <p:to>
                                        <p:strVal val="visible"/>
                                      </p:to>
                                    </p:set>
                                    <p:animEffect transition="in" filter="fade">
                                      <p:cBhvr>
                                        <p:cTn id="19" dur="2000"/>
                                        <p:tgtEl>
                                          <p:spTgt spid="90118"/>
                                        </p:tgtEl>
                                      </p:cBhvr>
                                    </p:animEffect>
                                    <p:anim calcmode="lin" valueType="num">
                                      <p:cBhvr>
                                        <p:cTn id="20" dur="2000" fill="hold"/>
                                        <p:tgtEl>
                                          <p:spTgt spid="90118"/>
                                        </p:tgtEl>
                                        <p:attrNameLst>
                                          <p:attrName>style.rotation</p:attrName>
                                        </p:attrNameLst>
                                      </p:cBhvr>
                                      <p:tavLst>
                                        <p:tav tm="0">
                                          <p:val>
                                            <p:fltVal val="720"/>
                                          </p:val>
                                        </p:tav>
                                        <p:tav tm="100000">
                                          <p:val>
                                            <p:fltVal val="0"/>
                                          </p:val>
                                        </p:tav>
                                      </p:tavLst>
                                    </p:anim>
                                    <p:anim calcmode="lin" valueType="num">
                                      <p:cBhvr>
                                        <p:cTn id="21" dur="2000" fill="hold"/>
                                        <p:tgtEl>
                                          <p:spTgt spid="90118"/>
                                        </p:tgtEl>
                                        <p:attrNameLst>
                                          <p:attrName>ppt_h</p:attrName>
                                        </p:attrNameLst>
                                      </p:cBhvr>
                                      <p:tavLst>
                                        <p:tav tm="0">
                                          <p:val>
                                            <p:fltVal val="0"/>
                                          </p:val>
                                        </p:tav>
                                        <p:tav tm="100000">
                                          <p:val>
                                            <p:strVal val="#ppt_h"/>
                                          </p:val>
                                        </p:tav>
                                      </p:tavLst>
                                    </p:anim>
                                    <p:anim calcmode="lin" valueType="num">
                                      <p:cBhvr>
                                        <p:cTn id="22" dur="2000" fill="hold"/>
                                        <p:tgtEl>
                                          <p:spTgt spid="90118"/>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0115">
                                            <p:txEl>
                                              <p:pRg st="0" end="0"/>
                                            </p:txEl>
                                          </p:spTgt>
                                        </p:tgtEl>
                                        <p:attrNameLst>
                                          <p:attrName>style.visibility</p:attrName>
                                        </p:attrNameLst>
                                      </p:cBhvr>
                                      <p:to>
                                        <p:strVal val="visible"/>
                                      </p:to>
                                    </p:set>
                                    <p:animEffect transition="in" filter="dissolve">
                                      <p:cBhvr>
                                        <p:cTn id="27" dur="500"/>
                                        <p:tgtEl>
                                          <p:spTgt spid="9011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90115">
                                            <p:txEl>
                                              <p:pRg st="1" end="1"/>
                                            </p:txEl>
                                          </p:spTgt>
                                        </p:tgtEl>
                                        <p:attrNameLst>
                                          <p:attrName>style.visibility</p:attrName>
                                        </p:attrNameLst>
                                      </p:cBhvr>
                                      <p:to>
                                        <p:strVal val="visible"/>
                                      </p:to>
                                    </p:set>
                                    <p:animEffect transition="in" filter="dissolve">
                                      <p:cBhvr>
                                        <p:cTn id="32" dur="500"/>
                                        <p:tgtEl>
                                          <p:spTgt spid="901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type="title"/>
          </p:nvPr>
        </p:nvSpPr>
        <p:spPr>
          <a:xfrm>
            <a:off x="457200" y="838200"/>
            <a:ext cx="8229600" cy="1143000"/>
          </a:xfrm>
        </p:spPr>
        <p:txBody>
          <a:bodyPr/>
          <a:lstStyle/>
          <a:p>
            <a:pPr>
              <a:defRPr/>
            </a:pPr>
            <a:r>
              <a:rPr lang="en-US" sz="4800" b="1" smtClean="0">
                <a:solidFill>
                  <a:schemeClr val="bg1"/>
                </a:solidFill>
                <a:effectLst>
                  <a:outerShdw blurRad="38100" dist="38100" dir="2700000" algn="tl">
                    <a:srgbClr val="C0C0C0"/>
                  </a:outerShdw>
                </a:effectLst>
                <a:latin typeface="Bodoni MT Black" pitchFamily="18" charset="0"/>
              </a:rPr>
              <a:t>How do you positively resolve HR problems?</a:t>
            </a:r>
          </a:p>
        </p:txBody>
      </p:sp>
      <p:pic>
        <p:nvPicPr>
          <p:cNvPr id="59394" name="Picture 3" descr="customer%20service%20cartoon-thumb"/>
          <p:cNvPicPr>
            <a:picLocks noChangeAspect="1" noChangeArrowheads="1"/>
          </p:cNvPicPr>
          <p:nvPr/>
        </p:nvPicPr>
        <p:blipFill>
          <a:blip r:embed="rId2"/>
          <a:srcRect/>
          <a:stretch>
            <a:fillRect/>
          </a:stretch>
        </p:blipFill>
        <p:spPr bwMode="auto">
          <a:xfrm>
            <a:off x="1371600" y="2362200"/>
            <a:ext cx="6657975" cy="4181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4"/>
          <p:cNvSpPr txBox="1">
            <a:spLocks noChangeArrowheads="1"/>
          </p:cNvSpPr>
          <p:nvPr/>
        </p:nvSpPr>
        <p:spPr bwMode="auto">
          <a:xfrm>
            <a:off x="1752600" y="2362200"/>
            <a:ext cx="5791200" cy="2073275"/>
          </a:xfrm>
          <a:prstGeom prst="rect">
            <a:avLst/>
          </a:prstGeom>
          <a:noFill/>
          <a:ln w="9525">
            <a:noFill/>
            <a:miter lim="800000"/>
            <a:headEnd/>
            <a:tailEnd/>
          </a:ln>
        </p:spPr>
        <p:txBody>
          <a:bodyPr>
            <a:spAutoFit/>
          </a:bodyPr>
          <a:lstStyle/>
          <a:p>
            <a:pPr algn="ctr">
              <a:spcBef>
                <a:spcPct val="50000"/>
              </a:spcBef>
            </a:pPr>
            <a:r>
              <a:rPr lang="en-US" sz="13000"/>
              <a:t>Q &amp; 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4"/>
          <p:cNvSpPr txBox="1">
            <a:spLocks noChangeArrowheads="1"/>
          </p:cNvSpPr>
          <p:nvPr/>
        </p:nvSpPr>
        <p:spPr bwMode="auto">
          <a:xfrm>
            <a:off x="1828800" y="457200"/>
            <a:ext cx="4862513" cy="914400"/>
          </a:xfrm>
          <a:prstGeom prst="rect">
            <a:avLst/>
          </a:prstGeom>
          <a:noFill/>
          <a:ln w="9525">
            <a:noFill/>
            <a:miter lim="800000"/>
            <a:headEnd/>
            <a:tailEnd/>
          </a:ln>
        </p:spPr>
        <p:txBody>
          <a:bodyPr wrap="none">
            <a:spAutoFit/>
          </a:bodyPr>
          <a:lstStyle/>
          <a:p>
            <a:r>
              <a:rPr lang="en-US"/>
              <a:t>The HR Trap</a:t>
            </a:r>
          </a:p>
        </p:txBody>
      </p:sp>
      <p:sp>
        <p:nvSpPr>
          <p:cNvPr id="18434" name="Text Box 5"/>
          <p:cNvSpPr txBox="1">
            <a:spLocks noChangeArrowheads="1"/>
          </p:cNvSpPr>
          <p:nvPr/>
        </p:nvSpPr>
        <p:spPr bwMode="auto">
          <a:xfrm>
            <a:off x="304800" y="1676400"/>
            <a:ext cx="8116888" cy="4486275"/>
          </a:xfrm>
          <a:prstGeom prst="rect">
            <a:avLst/>
          </a:prstGeom>
          <a:noFill/>
          <a:ln w="9525">
            <a:noFill/>
            <a:miter lim="800000"/>
            <a:headEnd/>
            <a:tailEnd/>
          </a:ln>
        </p:spPr>
        <p:txBody>
          <a:bodyPr wrap="none">
            <a:spAutoFit/>
          </a:bodyPr>
          <a:lstStyle/>
          <a:p>
            <a:r>
              <a:rPr lang="en-US" sz="3600"/>
              <a:t>So much of our time is spent</a:t>
            </a:r>
          </a:p>
          <a:p>
            <a:r>
              <a:rPr lang="en-US" sz="3600"/>
              <a:t>supporting the initiatives of </a:t>
            </a:r>
          </a:p>
          <a:p>
            <a:r>
              <a:rPr lang="en-US" sz="3600"/>
              <a:t>others, that we forget our own</a:t>
            </a:r>
          </a:p>
          <a:p>
            <a:r>
              <a:rPr lang="en-US" sz="3600"/>
              <a:t>agenda.</a:t>
            </a:r>
          </a:p>
          <a:p>
            <a:endParaRPr lang="en-US" sz="3600"/>
          </a:p>
          <a:p>
            <a:r>
              <a:rPr lang="en-US" sz="3600"/>
              <a:t>Our work is so “outward” focused</a:t>
            </a:r>
          </a:p>
          <a:p>
            <a:r>
              <a:rPr lang="en-US" sz="3600"/>
              <a:t>that it precludes us from seeing,</a:t>
            </a:r>
          </a:p>
          <a:p>
            <a:r>
              <a:rPr lang="en-US" sz="3600"/>
              <a:t> and planning for, ourselves.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838200" y="5334000"/>
            <a:ext cx="9982200" cy="946150"/>
          </a:xfrm>
          <a:prstGeom prst="rect">
            <a:avLst/>
          </a:prstGeom>
          <a:noFill/>
          <a:ln w="9525">
            <a:noFill/>
            <a:miter lim="800000"/>
            <a:headEnd/>
            <a:tailEnd/>
          </a:ln>
        </p:spPr>
        <p:txBody>
          <a:bodyPr>
            <a:spAutoFit/>
          </a:bodyPr>
          <a:lstStyle/>
          <a:p>
            <a:pPr marL="1028700" indent="-1028700">
              <a:spcBef>
                <a:spcPct val="50000"/>
              </a:spcBef>
            </a:pPr>
            <a:r>
              <a:rPr lang="en-US" sz="2800"/>
              <a:t>	Emotional States and their Effects on the Decision Making Process</a:t>
            </a:r>
          </a:p>
        </p:txBody>
      </p:sp>
      <p:sp>
        <p:nvSpPr>
          <p:cNvPr id="19460" name="Text Box 4"/>
          <p:cNvSpPr txBox="1">
            <a:spLocks noChangeArrowheads="1"/>
          </p:cNvSpPr>
          <p:nvPr/>
        </p:nvSpPr>
        <p:spPr bwMode="auto">
          <a:xfrm>
            <a:off x="228600" y="2438400"/>
            <a:ext cx="7772400" cy="2041525"/>
          </a:xfrm>
          <a:prstGeom prst="rect">
            <a:avLst/>
          </a:prstGeom>
          <a:noFill/>
          <a:ln w="9525">
            <a:noFill/>
            <a:miter lim="800000"/>
            <a:headEnd/>
            <a:tailEnd/>
          </a:ln>
        </p:spPr>
        <p:txBody>
          <a:bodyPr>
            <a:spAutoFit/>
          </a:bodyPr>
          <a:lstStyle/>
          <a:p>
            <a:pPr>
              <a:buFontTx/>
              <a:buChar char="•"/>
            </a:pPr>
            <a:r>
              <a:rPr lang="en-US" sz="3200">
                <a:solidFill>
                  <a:schemeClr val="bg1"/>
                </a:solidFill>
              </a:rPr>
              <a:t>When we were born.</a:t>
            </a:r>
          </a:p>
          <a:p>
            <a:pPr>
              <a:buFontTx/>
              <a:buChar char="•"/>
            </a:pPr>
            <a:r>
              <a:rPr lang="en-US" sz="3200">
                <a:solidFill>
                  <a:schemeClr val="bg1"/>
                </a:solidFill>
              </a:rPr>
              <a:t>Our family life.</a:t>
            </a:r>
          </a:p>
          <a:p>
            <a:pPr>
              <a:buFontTx/>
              <a:buChar char="•"/>
            </a:pPr>
            <a:r>
              <a:rPr lang="en-US" sz="3200">
                <a:solidFill>
                  <a:schemeClr val="bg1"/>
                </a:solidFill>
              </a:rPr>
              <a:t>Our means and access to resources</a:t>
            </a:r>
          </a:p>
          <a:p>
            <a:pPr>
              <a:buFontTx/>
              <a:buChar char="•"/>
            </a:pPr>
            <a:r>
              <a:rPr lang="en-US" sz="3200">
                <a:solidFill>
                  <a:schemeClr val="bg1"/>
                </a:solidFill>
              </a:rPr>
              <a:t>Our commitment to effort.</a:t>
            </a:r>
          </a:p>
        </p:txBody>
      </p:sp>
      <p:sp>
        <p:nvSpPr>
          <p:cNvPr id="19461" name="Text Box 5"/>
          <p:cNvSpPr txBox="1">
            <a:spLocks noChangeArrowheads="1"/>
          </p:cNvSpPr>
          <p:nvPr/>
        </p:nvSpPr>
        <p:spPr bwMode="auto">
          <a:xfrm>
            <a:off x="228600" y="533400"/>
            <a:ext cx="8053388" cy="1554163"/>
          </a:xfrm>
          <a:prstGeom prst="rect">
            <a:avLst/>
          </a:prstGeom>
          <a:noFill/>
          <a:ln w="9525">
            <a:noFill/>
            <a:miter lim="800000"/>
            <a:headEnd/>
            <a:tailEnd/>
          </a:ln>
        </p:spPr>
        <p:txBody>
          <a:bodyPr wrap="none">
            <a:spAutoFit/>
          </a:bodyPr>
          <a:lstStyle/>
          <a:p>
            <a:r>
              <a:rPr lang="en-US" sz="3200"/>
              <a:t>Where, when and how we are raised</a:t>
            </a:r>
          </a:p>
          <a:p>
            <a:r>
              <a:rPr lang="en-US" sz="3200"/>
              <a:t>Informs and influences everything we </a:t>
            </a:r>
          </a:p>
          <a:p>
            <a:r>
              <a:rPr lang="en-US" sz="3200"/>
              <a:t>Do and become.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animEffect transition="in" filter="dissolve">
                                      <p:cBhvr>
                                        <p:cTn id="7" dur="500"/>
                                        <p:tgtEl>
                                          <p:spTgt spid="19461">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9461">
                                            <p:txEl>
                                              <p:pRg st="1" end="1"/>
                                            </p:txEl>
                                          </p:spTgt>
                                        </p:tgtEl>
                                        <p:attrNameLst>
                                          <p:attrName>style.visibility</p:attrName>
                                        </p:attrNameLst>
                                      </p:cBhvr>
                                      <p:to>
                                        <p:strVal val="visible"/>
                                      </p:to>
                                    </p:set>
                                    <p:animEffect transition="in" filter="dissolve">
                                      <p:cBhvr>
                                        <p:cTn id="10" dur="500"/>
                                        <p:tgtEl>
                                          <p:spTgt spid="19461">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9461">
                                            <p:txEl>
                                              <p:pRg st="2" end="2"/>
                                            </p:txEl>
                                          </p:spTgt>
                                        </p:tgtEl>
                                        <p:attrNameLst>
                                          <p:attrName>style.visibility</p:attrName>
                                        </p:attrNameLst>
                                      </p:cBhvr>
                                      <p:to>
                                        <p:strVal val="visible"/>
                                      </p:to>
                                    </p:set>
                                    <p:animEffect transition="in" filter="dissolve">
                                      <p:cBhvr>
                                        <p:cTn id="13" dur="500"/>
                                        <p:tgtEl>
                                          <p:spTgt spid="1946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9460">
                                            <p:txEl>
                                              <p:pRg st="0" end="0"/>
                                            </p:txEl>
                                          </p:spTgt>
                                        </p:tgtEl>
                                        <p:attrNameLst>
                                          <p:attrName>style.visibility</p:attrName>
                                        </p:attrNameLst>
                                      </p:cBhvr>
                                      <p:to>
                                        <p:strVal val="visible"/>
                                      </p:to>
                                    </p:set>
                                    <p:animEffect transition="in" filter="dissolve">
                                      <p:cBhvr>
                                        <p:cTn id="18" dur="500"/>
                                        <p:tgtEl>
                                          <p:spTgt spid="19460">
                                            <p:txEl>
                                              <p:pRg st="0" end="0"/>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19460">
                                            <p:txEl>
                                              <p:pRg st="1" end="1"/>
                                            </p:txEl>
                                          </p:spTgt>
                                        </p:tgtEl>
                                        <p:attrNameLst>
                                          <p:attrName>style.visibility</p:attrName>
                                        </p:attrNameLst>
                                      </p:cBhvr>
                                      <p:to>
                                        <p:strVal val="visible"/>
                                      </p:to>
                                    </p:set>
                                    <p:animEffect transition="in" filter="dissolve">
                                      <p:cBhvr>
                                        <p:cTn id="21" dur="500"/>
                                        <p:tgtEl>
                                          <p:spTgt spid="19460">
                                            <p:txEl>
                                              <p:pRg st="1" end="1"/>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19460">
                                            <p:txEl>
                                              <p:pRg st="2" end="2"/>
                                            </p:txEl>
                                          </p:spTgt>
                                        </p:tgtEl>
                                        <p:attrNameLst>
                                          <p:attrName>style.visibility</p:attrName>
                                        </p:attrNameLst>
                                      </p:cBhvr>
                                      <p:to>
                                        <p:strVal val="visible"/>
                                      </p:to>
                                    </p:set>
                                    <p:animEffect transition="in" filter="dissolve">
                                      <p:cBhvr>
                                        <p:cTn id="24" dur="500"/>
                                        <p:tgtEl>
                                          <p:spTgt spid="19460">
                                            <p:txEl>
                                              <p:pRg st="2" end="2"/>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19460">
                                            <p:txEl>
                                              <p:pRg st="3" end="3"/>
                                            </p:txEl>
                                          </p:spTgt>
                                        </p:tgtEl>
                                        <p:attrNameLst>
                                          <p:attrName>style.visibility</p:attrName>
                                        </p:attrNameLst>
                                      </p:cBhvr>
                                      <p:to>
                                        <p:strVal val="visible"/>
                                      </p:to>
                                    </p:set>
                                    <p:animEffect transition="in" filter="dissolve">
                                      <p:cBhvr>
                                        <p:cTn id="27" dur="500"/>
                                        <p:tgtEl>
                                          <p:spTgt spid="1946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9459">
                                            <p:txEl>
                                              <p:pRg st="0" end="0"/>
                                            </p:txEl>
                                          </p:spTgt>
                                        </p:tgtEl>
                                        <p:attrNameLst>
                                          <p:attrName>style.visibility</p:attrName>
                                        </p:attrNameLst>
                                      </p:cBhvr>
                                      <p:to>
                                        <p:strVal val="visible"/>
                                      </p:to>
                                    </p:set>
                                    <p:animEffect transition="in" filter="dissolve">
                                      <p:cBhvr>
                                        <p:cTn id="32" dur="500"/>
                                        <p:tgtEl>
                                          <p:spTgt spid="194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p:txBody>
          <a:bodyPr/>
          <a:lstStyle/>
          <a:p>
            <a:pPr>
              <a:defRPr/>
            </a:pPr>
            <a:r>
              <a:rPr lang="en-US" b="1" smtClean="0">
                <a:solidFill>
                  <a:schemeClr val="bg1"/>
                </a:solidFill>
                <a:effectLst>
                  <a:outerShdw blurRad="38100" dist="38100" dir="2700000" algn="tl">
                    <a:srgbClr val="C0C0C0"/>
                  </a:outerShdw>
                </a:effectLst>
                <a:latin typeface="Bodoni MT Black" pitchFamily="18" charset="0"/>
              </a:rPr>
              <a:t>What Makes You Tick?</a:t>
            </a:r>
          </a:p>
        </p:txBody>
      </p:sp>
      <p:sp>
        <p:nvSpPr>
          <p:cNvPr id="18435" name="Text Box 4"/>
          <p:cNvSpPr txBox="1">
            <a:spLocks noChangeArrowheads="1"/>
          </p:cNvSpPr>
          <p:nvPr/>
        </p:nvSpPr>
        <p:spPr bwMode="auto">
          <a:xfrm>
            <a:off x="0" y="1371600"/>
            <a:ext cx="3505200" cy="396875"/>
          </a:xfrm>
          <a:prstGeom prst="rect">
            <a:avLst/>
          </a:prstGeom>
          <a:noFill/>
          <a:ln w="9525">
            <a:noFill/>
            <a:miter lim="800000"/>
            <a:headEnd/>
            <a:tailEnd/>
          </a:ln>
        </p:spPr>
        <p:txBody>
          <a:bodyPr>
            <a:spAutoFit/>
          </a:bodyPr>
          <a:lstStyle/>
          <a:p>
            <a:pPr algn="ctr">
              <a:spcBef>
                <a:spcPct val="50000"/>
              </a:spcBef>
            </a:pPr>
            <a:r>
              <a:rPr lang="en-US" sz="2000"/>
              <a:t>Myers Briggs Analysis</a:t>
            </a:r>
          </a:p>
        </p:txBody>
      </p:sp>
      <p:pic>
        <p:nvPicPr>
          <p:cNvPr id="18437" name="Picture 5" descr="ANd9GcTPxWnN1qwLMfjag0Cnu640s_R4HTwJiJppDeqjW3pB7B-Qf6dfPw"/>
          <p:cNvPicPr>
            <a:picLocks noChangeAspect="1" noChangeArrowheads="1"/>
          </p:cNvPicPr>
          <p:nvPr/>
        </p:nvPicPr>
        <p:blipFill>
          <a:blip r:embed="rId2"/>
          <a:srcRect/>
          <a:stretch>
            <a:fillRect/>
          </a:stretch>
        </p:blipFill>
        <p:spPr bwMode="auto">
          <a:xfrm>
            <a:off x="533400" y="4648200"/>
            <a:ext cx="2362200" cy="1736725"/>
          </a:xfrm>
          <a:prstGeom prst="rect">
            <a:avLst/>
          </a:prstGeom>
          <a:noFill/>
          <a:ln w="9525">
            <a:noFill/>
            <a:miter lim="800000"/>
            <a:headEnd/>
            <a:tailEnd/>
          </a:ln>
        </p:spPr>
      </p:pic>
      <p:pic>
        <p:nvPicPr>
          <p:cNvPr id="18439" name="Picture 7" descr="PC0201"/>
          <p:cNvPicPr>
            <a:picLocks noChangeAspect="1" noChangeArrowheads="1"/>
          </p:cNvPicPr>
          <p:nvPr/>
        </p:nvPicPr>
        <p:blipFill>
          <a:blip r:embed="rId3"/>
          <a:srcRect/>
          <a:stretch>
            <a:fillRect/>
          </a:stretch>
        </p:blipFill>
        <p:spPr bwMode="auto">
          <a:xfrm>
            <a:off x="457200" y="1905000"/>
            <a:ext cx="2400300" cy="1849438"/>
          </a:xfrm>
          <a:prstGeom prst="rect">
            <a:avLst/>
          </a:prstGeom>
          <a:noFill/>
          <a:ln w="9525">
            <a:noFill/>
            <a:miter lim="800000"/>
            <a:headEnd/>
            <a:tailEnd/>
          </a:ln>
        </p:spPr>
      </p:pic>
      <p:pic>
        <p:nvPicPr>
          <p:cNvPr id="18441" name="Picture 9" descr="ANd9GcQEXeGCBKHwYyrKNHhbAk9Z8zGmaB5Foi-SSg9hRZQx_u11TPXN"/>
          <p:cNvPicPr>
            <a:picLocks noChangeAspect="1" noChangeArrowheads="1"/>
          </p:cNvPicPr>
          <p:nvPr/>
        </p:nvPicPr>
        <p:blipFill>
          <a:blip r:embed="rId4"/>
          <a:srcRect/>
          <a:stretch>
            <a:fillRect/>
          </a:stretch>
        </p:blipFill>
        <p:spPr bwMode="auto">
          <a:xfrm>
            <a:off x="6172200" y="4572000"/>
            <a:ext cx="2514600" cy="1819275"/>
          </a:xfrm>
          <a:prstGeom prst="rect">
            <a:avLst/>
          </a:prstGeom>
          <a:noFill/>
          <a:ln w="9525">
            <a:noFill/>
            <a:miter lim="800000"/>
            <a:headEnd/>
            <a:tailEnd/>
          </a:ln>
        </p:spPr>
      </p:pic>
      <p:pic>
        <p:nvPicPr>
          <p:cNvPr id="18443" name="Picture 11" descr="ANd9GcTBQIbkdZQV6aN7ldEUwul15Hz0w97fKxY123gwet-aDraWGqRQ"/>
          <p:cNvPicPr>
            <a:picLocks noChangeAspect="1" noChangeArrowheads="1"/>
          </p:cNvPicPr>
          <p:nvPr/>
        </p:nvPicPr>
        <p:blipFill>
          <a:blip r:embed="rId5"/>
          <a:srcRect/>
          <a:stretch>
            <a:fillRect/>
          </a:stretch>
        </p:blipFill>
        <p:spPr bwMode="auto">
          <a:xfrm>
            <a:off x="6019800" y="1981200"/>
            <a:ext cx="2581275" cy="1771650"/>
          </a:xfrm>
          <a:prstGeom prst="rect">
            <a:avLst/>
          </a:prstGeom>
          <a:noFill/>
          <a:ln w="9525">
            <a:noFill/>
            <a:miter lim="800000"/>
            <a:headEnd/>
            <a:tailEnd/>
          </a:ln>
        </p:spPr>
      </p:pic>
      <p:sp>
        <p:nvSpPr>
          <p:cNvPr id="18445" name="Text Box 4"/>
          <p:cNvSpPr txBox="1">
            <a:spLocks noChangeArrowheads="1"/>
          </p:cNvSpPr>
          <p:nvPr/>
        </p:nvSpPr>
        <p:spPr bwMode="auto">
          <a:xfrm>
            <a:off x="5486400" y="1447800"/>
            <a:ext cx="3505200" cy="396875"/>
          </a:xfrm>
          <a:prstGeom prst="rect">
            <a:avLst/>
          </a:prstGeom>
          <a:noFill/>
          <a:ln w="9525">
            <a:noFill/>
            <a:miter lim="800000"/>
            <a:headEnd/>
            <a:tailEnd/>
          </a:ln>
        </p:spPr>
        <p:txBody>
          <a:bodyPr>
            <a:spAutoFit/>
          </a:bodyPr>
          <a:lstStyle/>
          <a:p>
            <a:pPr algn="ctr">
              <a:spcBef>
                <a:spcPct val="50000"/>
              </a:spcBef>
            </a:pPr>
            <a:r>
              <a:rPr lang="en-US" sz="2000"/>
              <a:t>Five Factor Model</a:t>
            </a:r>
          </a:p>
        </p:txBody>
      </p:sp>
      <p:pic>
        <p:nvPicPr>
          <p:cNvPr id="22536" name="Picture 15" descr="ANd9GcTBgOcBjpidRDTeJF6_R3tSTkKbevdthRxNVoG9MF52c4CILSzfRg&amp;t=1"/>
          <p:cNvPicPr>
            <a:picLocks noChangeAspect="1" noChangeArrowheads="1"/>
          </p:cNvPicPr>
          <p:nvPr/>
        </p:nvPicPr>
        <p:blipFill>
          <a:blip r:embed="rId6"/>
          <a:srcRect/>
          <a:stretch>
            <a:fillRect/>
          </a:stretch>
        </p:blipFill>
        <p:spPr bwMode="auto">
          <a:xfrm>
            <a:off x="3200400" y="3124200"/>
            <a:ext cx="2552700" cy="1720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dissolve">
                                      <p:cBhvr>
                                        <p:cTn id="7" dur="500"/>
                                        <p:tgtEl>
                                          <p:spTgt spid="18437"/>
                                        </p:tgtEl>
                                      </p:cBhvr>
                                    </p:animEffect>
                                  </p:childTnLst>
                                </p:cTn>
                              </p:par>
                              <p:par>
                                <p:cTn id="8" presetID="9" presetClass="entr" presetSubtype="0" fill="hold" nodeType="withEffect">
                                  <p:stCondLst>
                                    <p:cond delay="0"/>
                                  </p:stCondLst>
                                  <p:childTnLst>
                                    <p:set>
                                      <p:cBhvr>
                                        <p:cTn id="9" dur="1" fill="hold">
                                          <p:stCondLst>
                                            <p:cond delay="0"/>
                                          </p:stCondLst>
                                        </p:cTn>
                                        <p:tgtEl>
                                          <p:spTgt spid="18439"/>
                                        </p:tgtEl>
                                        <p:attrNameLst>
                                          <p:attrName>style.visibility</p:attrName>
                                        </p:attrNameLst>
                                      </p:cBhvr>
                                      <p:to>
                                        <p:strVal val="visible"/>
                                      </p:to>
                                    </p:set>
                                    <p:animEffect transition="in" filter="dissolve">
                                      <p:cBhvr>
                                        <p:cTn id="10" dur="500"/>
                                        <p:tgtEl>
                                          <p:spTgt spid="18439"/>
                                        </p:tgtEl>
                                      </p:cBhvr>
                                    </p:animEffect>
                                  </p:childTnLst>
                                </p:cTn>
                              </p:par>
                              <p:par>
                                <p:cTn id="11" presetID="9" presetClass="entr" presetSubtype="0" fill="hold" nodeType="withEffect">
                                  <p:stCondLst>
                                    <p:cond delay="0"/>
                                  </p:stCondLst>
                                  <p:childTnLst>
                                    <p:set>
                                      <p:cBhvr>
                                        <p:cTn id="12" dur="1" fill="hold">
                                          <p:stCondLst>
                                            <p:cond delay="0"/>
                                          </p:stCondLst>
                                        </p:cTn>
                                        <p:tgtEl>
                                          <p:spTgt spid="18441"/>
                                        </p:tgtEl>
                                        <p:attrNameLst>
                                          <p:attrName>style.visibility</p:attrName>
                                        </p:attrNameLst>
                                      </p:cBhvr>
                                      <p:to>
                                        <p:strVal val="visible"/>
                                      </p:to>
                                    </p:set>
                                    <p:animEffect transition="in" filter="dissolve">
                                      <p:cBhvr>
                                        <p:cTn id="13" dur="500"/>
                                        <p:tgtEl>
                                          <p:spTgt spid="18441"/>
                                        </p:tgtEl>
                                      </p:cBhvr>
                                    </p:animEffect>
                                  </p:childTnLst>
                                </p:cTn>
                              </p:par>
                              <p:par>
                                <p:cTn id="14" presetID="9" presetClass="entr" presetSubtype="0" fill="hold" nodeType="withEffect">
                                  <p:stCondLst>
                                    <p:cond delay="0"/>
                                  </p:stCondLst>
                                  <p:childTnLst>
                                    <p:set>
                                      <p:cBhvr>
                                        <p:cTn id="15" dur="1" fill="hold">
                                          <p:stCondLst>
                                            <p:cond delay="0"/>
                                          </p:stCondLst>
                                        </p:cTn>
                                        <p:tgtEl>
                                          <p:spTgt spid="18443"/>
                                        </p:tgtEl>
                                        <p:attrNameLst>
                                          <p:attrName>style.visibility</p:attrName>
                                        </p:attrNameLst>
                                      </p:cBhvr>
                                      <p:to>
                                        <p:strVal val="visible"/>
                                      </p:to>
                                    </p:set>
                                    <p:animEffect transition="in" filter="dissolve">
                                      <p:cBhvr>
                                        <p:cTn id="16" dur="500"/>
                                        <p:tgtEl>
                                          <p:spTgt spid="18443"/>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8435"/>
                                        </p:tgtEl>
                                        <p:attrNameLst>
                                          <p:attrName>style.visibility</p:attrName>
                                        </p:attrNameLst>
                                      </p:cBhvr>
                                      <p:to>
                                        <p:strVal val="visible"/>
                                      </p:to>
                                    </p:set>
                                    <p:animEffect transition="in" filter="dissolve">
                                      <p:cBhvr>
                                        <p:cTn id="19" dur="500"/>
                                        <p:tgtEl>
                                          <p:spTgt spid="1843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8445"/>
                                        </p:tgtEl>
                                        <p:attrNameLst>
                                          <p:attrName>style.visibility</p:attrName>
                                        </p:attrNameLst>
                                      </p:cBhvr>
                                      <p:to>
                                        <p:strVal val="visible"/>
                                      </p:to>
                                    </p:set>
                                    <p:animEffect transition="in" filter="dissolve">
                                      <p:cBhvr>
                                        <p:cTn id="22" dur="500"/>
                                        <p:tgtEl>
                                          <p:spTgt spid="18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a:xfrm>
            <a:off x="685800" y="3124200"/>
            <a:ext cx="8229600" cy="1143000"/>
          </a:xfrm>
        </p:spPr>
        <p:txBody>
          <a:bodyPr/>
          <a:lstStyle/>
          <a:p>
            <a:pPr>
              <a:defRPr/>
            </a:pPr>
            <a:r>
              <a:rPr lang="en-US" sz="4800" b="1" smtClean="0">
                <a:solidFill>
                  <a:schemeClr val="bg1"/>
                </a:solidFill>
                <a:effectLst>
                  <a:outerShdw blurRad="38100" dist="38100" dir="2700000" algn="tl">
                    <a:srgbClr val="C0C0C0"/>
                  </a:outerShdw>
                </a:effectLst>
                <a:latin typeface="Bodoni MT Black" pitchFamily="18" charset="0"/>
              </a:rPr>
              <a:t>Understanding “H” s - </a:t>
            </a:r>
            <a:br>
              <a:rPr lang="en-US" sz="4800" b="1" smtClean="0">
                <a:solidFill>
                  <a:schemeClr val="bg1"/>
                </a:solidFill>
                <a:effectLst>
                  <a:outerShdw blurRad="38100" dist="38100" dir="2700000" algn="tl">
                    <a:srgbClr val="C0C0C0"/>
                  </a:outerShdw>
                </a:effectLst>
                <a:latin typeface="Bodoni MT Black" pitchFamily="18" charset="0"/>
              </a:rPr>
            </a:br>
            <a:r>
              <a:rPr lang="en-US" sz="4800" b="1" smtClean="0">
                <a:solidFill>
                  <a:schemeClr val="bg1"/>
                </a:solidFill>
                <a:effectLst>
                  <a:outerShdw blurRad="38100" dist="38100" dir="2700000" algn="tl">
                    <a:srgbClr val="C0C0C0"/>
                  </a:outerShdw>
                </a:effectLst>
                <a:latin typeface="Bodoni MT Black" pitchFamily="18" charset="0"/>
              </a:rPr>
              <a:t>Why we do what we do.</a:t>
            </a:r>
          </a:p>
        </p:txBody>
      </p:sp>
      <p:pic>
        <p:nvPicPr>
          <p:cNvPr id="23554" name="Picture 3" descr="ANd9GcSkQ0mG3OcgJ8TRjYotbA-SEFFa1-bmeMEwjG-7_uHyPn7NruJn"/>
          <p:cNvPicPr>
            <a:picLocks noChangeAspect="1" noChangeArrowheads="1"/>
          </p:cNvPicPr>
          <p:nvPr/>
        </p:nvPicPr>
        <p:blipFill>
          <a:blip r:embed="rId2"/>
          <a:srcRect/>
          <a:stretch>
            <a:fillRect/>
          </a:stretch>
        </p:blipFill>
        <p:spPr bwMode="auto">
          <a:xfrm>
            <a:off x="6096000" y="4724400"/>
            <a:ext cx="2619375" cy="1743075"/>
          </a:xfrm>
          <a:prstGeom prst="rect">
            <a:avLst/>
          </a:prstGeom>
          <a:noFill/>
          <a:ln w="9525">
            <a:noFill/>
            <a:miter lim="800000"/>
            <a:headEnd/>
            <a:tailEnd/>
          </a:ln>
        </p:spPr>
      </p:pic>
      <p:pic>
        <p:nvPicPr>
          <p:cNvPr id="23555" name="Picture 4" descr="ANd9GcRvFIHi0Ai0JGT3qaTcF0Xa6ZjYCmNtYKT71ZiE_D61ugLkJslN6A"/>
          <p:cNvPicPr>
            <a:picLocks noChangeAspect="1" noChangeArrowheads="1"/>
          </p:cNvPicPr>
          <p:nvPr/>
        </p:nvPicPr>
        <p:blipFill>
          <a:blip r:embed="rId3"/>
          <a:srcRect/>
          <a:stretch>
            <a:fillRect/>
          </a:stretch>
        </p:blipFill>
        <p:spPr bwMode="auto">
          <a:xfrm>
            <a:off x="533400" y="4495800"/>
            <a:ext cx="2324100" cy="1971675"/>
          </a:xfrm>
          <a:prstGeom prst="rect">
            <a:avLst/>
          </a:prstGeom>
          <a:noFill/>
          <a:ln w="9525">
            <a:noFill/>
            <a:miter lim="800000"/>
            <a:headEnd/>
            <a:tailEnd/>
          </a:ln>
        </p:spPr>
      </p:pic>
      <p:pic>
        <p:nvPicPr>
          <p:cNvPr id="23556" name="Picture 5" descr="ANd9GcT1OQ2oAsyx9Hwi5_ndD4IEfT9C0rDVopi2I1EWUQa5D-7NWqvE"/>
          <p:cNvPicPr>
            <a:picLocks noChangeAspect="1" noChangeArrowheads="1"/>
          </p:cNvPicPr>
          <p:nvPr/>
        </p:nvPicPr>
        <p:blipFill>
          <a:blip r:embed="rId4"/>
          <a:srcRect/>
          <a:stretch>
            <a:fillRect/>
          </a:stretch>
        </p:blipFill>
        <p:spPr bwMode="auto">
          <a:xfrm>
            <a:off x="533400" y="609600"/>
            <a:ext cx="2514600" cy="1908175"/>
          </a:xfrm>
          <a:prstGeom prst="rect">
            <a:avLst/>
          </a:prstGeom>
          <a:noFill/>
          <a:ln w="9525">
            <a:noFill/>
            <a:miter lim="800000"/>
            <a:headEnd/>
            <a:tailEnd/>
          </a:ln>
        </p:spPr>
      </p:pic>
      <p:pic>
        <p:nvPicPr>
          <p:cNvPr id="23557" name="Picture 6" descr="ANd9GcQLNeYIlJLaA7AAE_HyJ7keFa6jFRuU9cXOfi7Eok7dz7wMtyOgkw"/>
          <p:cNvPicPr>
            <a:picLocks noChangeAspect="1" noChangeArrowheads="1"/>
          </p:cNvPicPr>
          <p:nvPr/>
        </p:nvPicPr>
        <p:blipFill>
          <a:blip r:embed="rId5"/>
          <a:srcRect/>
          <a:stretch>
            <a:fillRect/>
          </a:stretch>
        </p:blipFill>
        <p:spPr bwMode="auto">
          <a:xfrm>
            <a:off x="6477000" y="533400"/>
            <a:ext cx="2143125" cy="2143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dissolve">
                                      <p:cBhvr>
                                        <p:cTn id="7" dur="500"/>
                                        <p:tgtEl>
                                          <p:spTgt spid="71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predictably"/>
          <p:cNvPicPr>
            <a:picLocks noChangeAspect="1" noChangeArrowheads="1"/>
          </p:cNvPicPr>
          <p:nvPr/>
        </p:nvPicPr>
        <p:blipFill>
          <a:blip r:embed="rId2"/>
          <a:srcRect/>
          <a:stretch>
            <a:fillRect/>
          </a:stretch>
        </p:blipFill>
        <p:spPr bwMode="auto">
          <a:xfrm>
            <a:off x="762000" y="1219200"/>
            <a:ext cx="3343275" cy="4457700"/>
          </a:xfrm>
          <a:prstGeom prst="rect">
            <a:avLst/>
          </a:prstGeom>
          <a:noFill/>
          <a:ln w="9525">
            <a:noFill/>
            <a:miter lim="800000"/>
            <a:headEnd/>
            <a:tailEnd/>
          </a:ln>
        </p:spPr>
      </p:pic>
      <p:sp>
        <p:nvSpPr>
          <p:cNvPr id="72707" name="Text Box 3"/>
          <p:cNvSpPr txBox="1">
            <a:spLocks noChangeArrowheads="1"/>
          </p:cNvSpPr>
          <p:nvPr/>
        </p:nvSpPr>
        <p:spPr bwMode="auto">
          <a:xfrm>
            <a:off x="5562600" y="3200400"/>
            <a:ext cx="2667000" cy="2528888"/>
          </a:xfrm>
          <a:prstGeom prst="rect">
            <a:avLst/>
          </a:prstGeom>
          <a:noFill/>
          <a:ln w="9525">
            <a:noFill/>
            <a:miter lim="800000"/>
            <a:headEnd/>
            <a:tailEnd/>
          </a:ln>
          <a:effectLst/>
        </p:spPr>
        <p:txBody>
          <a:bodyPr>
            <a:spAutoFit/>
          </a:bodyPr>
          <a:lstStyle/>
          <a:p>
            <a:pPr>
              <a:spcBef>
                <a:spcPct val="50000"/>
              </a:spcBef>
              <a:defRPr/>
            </a:pPr>
            <a:r>
              <a:rPr lang="en-US" sz="3200">
                <a:solidFill>
                  <a:schemeClr val="bg1"/>
                </a:solidFill>
                <a:effectLst>
                  <a:outerShdw blurRad="38100" dist="38100" dir="2700000" algn="tl">
                    <a:srgbClr val="C0C0C0"/>
                  </a:outerShdw>
                </a:effectLst>
              </a:rPr>
              <a:t>Who he is and why we might care what he says.</a:t>
            </a:r>
          </a:p>
        </p:txBody>
      </p:sp>
      <p:sp>
        <p:nvSpPr>
          <p:cNvPr id="72708" name="Text Box 4"/>
          <p:cNvSpPr txBox="1">
            <a:spLocks noChangeArrowheads="1"/>
          </p:cNvSpPr>
          <p:nvPr/>
        </p:nvSpPr>
        <p:spPr bwMode="auto">
          <a:xfrm>
            <a:off x="4495800" y="762000"/>
            <a:ext cx="4311650" cy="823913"/>
          </a:xfrm>
          <a:prstGeom prst="rect">
            <a:avLst/>
          </a:prstGeom>
          <a:noFill/>
          <a:ln w="9525">
            <a:noFill/>
            <a:miter lim="800000"/>
            <a:headEnd/>
            <a:tailEnd/>
          </a:ln>
          <a:effectLst/>
        </p:spPr>
        <p:txBody>
          <a:bodyPr wrap="none">
            <a:spAutoFit/>
          </a:bodyPr>
          <a:lstStyle/>
          <a:p>
            <a:pPr>
              <a:defRPr/>
            </a:pPr>
            <a:r>
              <a:rPr lang="en-US" sz="4800">
                <a:solidFill>
                  <a:schemeClr val="bg1"/>
                </a:solidFill>
                <a:effectLst>
                  <a:outerShdw blurRad="38100" dist="38100" dir="2700000" algn="tl">
                    <a:srgbClr val="C0C0C0"/>
                  </a:outerShdw>
                </a:effectLst>
              </a:rPr>
              <a:t>Daniel Ariely</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2707"/>
                                        </p:tgtEl>
                                        <p:attrNameLst>
                                          <p:attrName>style.visibility</p:attrName>
                                        </p:attrNameLst>
                                      </p:cBhvr>
                                      <p:to>
                                        <p:strVal val="visible"/>
                                      </p:to>
                                    </p:set>
                                    <p:animEffect transition="in" filter="dissolve">
                                      <p:cBhvr>
                                        <p:cTn id="7" dur="500"/>
                                        <p:tgtEl>
                                          <p:spTgt spid="72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p:nvPr>
        </p:nvSpPr>
        <p:spPr/>
        <p:txBody>
          <a:bodyPr/>
          <a:lstStyle/>
          <a:p>
            <a:pPr>
              <a:defRPr/>
            </a:pPr>
            <a:r>
              <a:rPr lang="en-US" sz="4800" b="1" smtClean="0">
                <a:solidFill>
                  <a:schemeClr val="bg1"/>
                </a:solidFill>
                <a:effectLst>
                  <a:outerShdw blurRad="38100" dist="38100" dir="2700000" algn="tl">
                    <a:srgbClr val="C0C0C0"/>
                  </a:outerShdw>
                </a:effectLst>
                <a:latin typeface="Bodoni MT Black" pitchFamily="18" charset="0"/>
              </a:rPr>
              <a:t>The Trust Game</a:t>
            </a:r>
          </a:p>
        </p:txBody>
      </p:sp>
      <p:sp>
        <p:nvSpPr>
          <p:cNvPr id="25602" name="Rectangle 3"/>
          <p:cNvSpPr>
            <a:spLocks noChangeArrowheads="1"/>
          </p:cNvSpPr>
          <p:nvPr/>
        </p:nvSpPr>
        <p:spPr bwMode="auto">
          <a:xfrm>
            <a:off x="381000" y="1981200"/>
            <a:ext cx="1143000" cy="762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5603" name="Rectangle 4"/>
          <p:cNvSpPr>
            <a:spLocks noChangeArrowheads="1"/>
          </p:cNvSpPr>
          <p:nvPr/>
        </p:nvSpPr>
        <p:spPr bwMode="auto">
          <a:xfrm>
            <a:off x="381000" y="4800600"/>
            <a:ext cx="1143000" cy="762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3733" name="Oval 5"/>
          <p:cNvSpPr>
            <a:spLocks noChangeArrowheads="1"/>
          </p:cNvSpPr>
          <p:nvPr/>
        </p:nvSpPr>
        <p:spPr bwMode="auto">
          <a:xfrm>
            <a:off x="1905000" y="4953000"/>
            <a:ext cx="533400" cy="533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3734" name="AutoShape 6"/>
          <p:cNvSpPr>
            <a:spLocks noChangeArrowheads="1"/>
          </p:cNvSpPr>
          <p:nvPr/>
        </p:nvSpPr>
        <p:spPr bwMode="auto">
          <a:xfrm>
            <a:off x="2667000" y="1371600"/>
            <a:ext cx="457200" cy="4572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73735" name="AutoShape 7"/>
          <p:cNvSpPr>
            <a:spLocks noChangeArrowheads="1"/>
          </p:cNvSpPr>
          <p:nvPr/>
        </p:nvSpPr>
        <p:spPr bwMode="auto">
          <a:xfrm>
            <a:off x="2590800" y="2133600"/>
            <a:ext cx="609600" cy="609600"/>
          </a:xfrm>
          <a:prstGeom prst="diamond">
            <a:avLst/>
          </a:prstGeom>
          <a:solidFill>
            <a:schemeClr val="accent1"/>
          </a:solidFill>
          <a:ln w="9525">
            <a:solidFill>
              <a:schemeClr val="tx1"/>
            </a:solidFill>
            <a:miter lim="800000"/>
            <a:headEnd/>
            <a:tailEnd/>
          </a:ln>
        </p:spPr>
        <p:txBody>
          <a:bodyPr wrap="none" anchor="ctr"/>
          <a:lstStyle/>
          <a:p>
            <a:endParaRPr lang="en-US"/>
          </a:p>
        </p:txBody>
      </p:sp>
      <p:sp>
        <p:nvSpPr>
          <p:cNvPr id="73736" name="Oval 8"/>
          <p:cNvSpPr>
            <a:spLocks noChangeArrowheads="1"/>
          </p:cNvSpPr>
          <p:nvPr/>
        </p:nvSpPr>
        <p:spPr bwMode="auto">
          <a:xfrm>
            <a:off x="3429000" y="4953000"/>
            <a:ext cx="685800" cy="685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3737" name="AutoShape 9"/>
          <p:cNvSpPr>
            <a:spLocks noChangeArrowheads="1"/>
          </p:cNvSpPr>
          <p:nvPr/>
        </p:nvSpPr>
        <p:spPr bwMode="auto">
          <a:xfrm>
            <a:off x="4419600" y="1905000"/>
            <a:ext cx="609600" cy="6096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73738" name="AutoShape 10"/>
          <p:cNvSpPr>
            <a:spLocks noChangeArrowheads="1"/>
          </p:cNvSpPr>
          <p:nvPr/>
        </p:nvSpPr>
        <p:spPr bwMode="auto">
          <a:xfrm>
            <a:off x="4343400" y="4876800"/>
            <a:ext cx="762000" cy="838200"/>
          </a:xfrm>
          <a:prstGeom prst="diamond">
            <a:avLst/>
          </a:prstGeom>
          <a:solidFill>
            <a:schemeClr val="accent1"/>
          </a:solidFill>
          <a:ln w="9525">
            <a:solidFill>
              <a:schemeClr val="tx1"/>
            </a:solidFill>
            <a:miter lim="800000"/>
            <a:headEnd/>
            <a:tailEnd/>
          </a:ln>
        </p:spPr>
        <p:txBody>
          <a:bodyPr wrap="none" anchor="ctr"/>
          <a:lstStyle/>
          <a:p>
            <a:endParaRPr lang="en-US"/>
          </a:p>
        </p:txBody>
      </p:sp>
      <p:sp>
        <p:nvSpPr>
          <p:cNvPr id="73739" name="AutoShape 11"/>
          <p:cNvSpPr>
            <a:spLocks noChangeArrowheads="1"/>
          </p:cNvSpPr>
          <p:nvPr/>
        </p:nvSpPr>
        <p:spPr bwMode="auto">
          <a:xfrm>
            <a:off x="3505200" y="1371600"/>
            <a:ext cx="457200" cy="4572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73740" name="AutoShape 12"/>
          <p:cNvSpPr>
            <a:spLocks noChangeArrowheads="1"/>
          </p:cNvSpPr>
          <p:nvPr/>
        </p:nvSpPr>
        <p:spPr bwMode="auto">
          <a:xfrm>
            <a:off x="5486400" y="3962400"/>
            <a:ext cx="609600" cy="6096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73741" name="AutoShape 13"/>
          <p:cNvSpPr>
            <a:spLocks noChangeArrowheads="1"/>
          </p:cNvSpPr>
          <p:nvPr/>
        </p:nvSpPr>
        <p:spPr bwMode="auto">
          <a:xfrm>
            <a:off x="2743200" y="5943600"/>
            <a:ext cx="457200" cy="4572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73742" name="AutoShape 14"/>
          <p:cNvSpPr>
            <a:spLocks noChangeArrowheads="1"/>
          </p:cNvSpPr>
          <p:nvPr/>
        </p:nvSpPr>
        <p:spPr bwMode="auto">
          <a:xfrm>
            <a:off x="6629400" y="4953000"/>
            <a:ext cx="609600" cy="6096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25614" name="Text Box 15"/>
          <p:cNvSpPr txBox="1">
            <a:spLocks noChangeArrowheads="1"/>
          </p:cNvSpPr>
          <p:nvPr/>
        </p:nvSpPr>
        <p:spPr bwMode="auto">
          <a:xfrm>
            <a:off x="457200" y="2133600"/>
            <a:ext cx="838200" cy="366713"/>
          </a:xfrm>
          <a:prstGeom prst="rect">
            <a:avLst/>
          </a:prstGeom>
          <a:noFill/>
          <a:ln w="9525">
            <a:noFill/>
            <a:miter lim="800000"/>
            <a:headEnd/>
            <a:tailEnd/>
          </a:ln>
        </p:spPr>
        <p:txBody>
          <a:bodyPr>
            <a:spAutoFit/>
          </a:bodyPr>
          <a:lstStyle/>
          <a:p>
            <a:pPr>
              <a:spcBef>
                <a:spcPct val="50000"/>
              </a:spcBef>
            </a:pPr>
            <a:r>
              <a:rPr lang="en-US" sz="1800" b="0">
                <a:solidFill>
                  <a:schemeClr val="bg1"/>
                </a:solidFill>
                <a:latin typeface="Arial" charset="0"/>
              </a:rPr>
              <a:t>Mr. A</a:t>
            </a:r>
          </a:p>
        </p:txBody>
      </p:sp>
      <p:sp>
        <p:nvSpPr>
          <p:cNvPr id="25615" name="Text Box 16"/>
          <p:cNvSpPr txBox="1">
            <a:spLocks noChangeArrowheads="1"/>
          </p:cNvSpPr>
          <p:nvPr/>
        </p:nvSpPr>
        <p:spPr bwMode="auto">
          <a:xfrm>
            <a:off x="533400" y="5029200"/>
            <a:ext cx="838200" cy="366713"/>
          </a:xfrm>
          <a:prstGeom prst="rect">
            <a:avLst/>
          </a:prstGeom>
          <a:noFill/>
          <a:ln w="9525">
            <a:noFill/>
            <a:miter lim="800000"/>
            <a:headEnd/>
            <a:tailEnd/>
          </a:ln>
        </p:spPr>
        <p:txBody>
          <a:bodyPr>
            <a:spAutoFit/>
          </a:bodyPr>
          <a:lstStyle/>
          <a:p>
            <a:pPr>
              <a:spcBef>
                <a:spcPct val="50000"/>
              </a:spcBef>
            </a:pPr>
            <a:r>
              <a:rPr lang="en-US" sz="1800" b="0">
                <a:solidFill>
                  <a:schemeClr val="bg1"/>
                </a:solidFill>
                <a:latin typeface="Arial" charset="0"/>
              </a:rPr>
              <a:t>Mr. B</a:t>
            </a:r>
          </a:p>
        </p:txBody>
      </p:sp>
      <p:sp>
        <p:nvSpPr>
          <p:cNvPr id="73745" name="Text Box 17"/>
          <p:cNvSpPr txBox="1">
            <a:spLocks noChangeArrowheads="1"/>
          </p:cNvSpPr>
          <p:nvPr/>
        </p:nvSpPr>
        <p:spPr bwMode="auto">
          <a:xfrm>
            <a:off x="1828800" y="5029200"/>
            <a:ext cx="685800" cy="366713"/>
          </a:xfrm>
          <a:prstGeom prst="rect">
            <a:avLst/>
          </a:prstGeom>
          <a:noFill/>
          <a:ln w="9525">
            <a:noFill/>
            <a:miter lim="800000"/>
            <a:headEnd/>
            <a:tailEnd/>
          </a:ln>
        </p:spPr>
        <p:txBody>
          <a:bodyPr>
            <a:spAutoFit/>
          </a:bodyPr>
          <a:lstStyle/>
          <a:p>
            <a:pPr>
              <a:spcBef>
                <a:spcPct val="50000"/>
              </a:spcBef>
            </a:pPr>
            <a:r>
              <a:rPr lang="en-US" sz="1800" b="0">
                <a:solidFill>
                  <a:schemeClr val="bg1"/>
                </a:solidFill>
                <a:latin typeface="Arial" charset="0"/>
              </a:rPr>
              <a:t>$10</a:t>
            </a:r>
          </a:p>
        </p:txBody>
      </p:sp>
      <p:sp>
        <p:nvSpPr>
          <p:cNvPr id="73746" name="Oval 18"/>
          <p:cNvSpPr>
            <a:spLocks noChangeArrowheads="1"/>
          </p:cNvSpPr>
          <p:nvPr/>
        </p:nvSpPr>
        <p:spPr bwMode="auto">
          <a:xfrm>
            <a:off x="1828800" y="2133600"/>
            <a:ext cx="533400" cy="533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3747" name="Text Box 19"/>
          <p:cNvSpPr txBox="1">
            <a:spLocks noChangeArrowheads="1"/>
          </p:cNvSpPr>
          <p:nvPr/>
        </p:nvSpPr>
        <p:spPr bwMode="auto">
          <a:xfrm>
            <a:off x="1752600" y="2209800"/>
            <a:ext cx="685800" cy="366713"/>
          </a:xfrm>
          <a:prstGeom prst="rect">
            <a:avLst/>
          </a:prstGeom>
          <a:noFill/>
          <a:ln w="9525">
            <a:noFill/>
            <a:miter lim="800000"/>
            <a:headEnd/>
            <a:tailEnd/>
          </a:ln>
        </p:spPr>
        <p:txBody>
          <a:bodyPr>
            <a:spAutoFit/>
          </a:bodyPr>
          <a:lstStyle/>
          <a:p>
            <a:pPr>
              <a:spcBef>
                <a:spcPct val="50000"/>
              </a:spcBef>
            </a:pPr>
            <a:r>
              <a:rPr lang="en-US" sz="1800" b="0">
                <a:solidFill>
                  <a:schemeClr val="bg1"/>
                </a:solidFill>
                <a:latin typeface="Arial" charset="0"/>
              </a:rPr>
              <a:t>$10</a:t>
            </a:r>
          </a:p>
        </p:txBody>
      </p:sp>
      <p:sp>
        <p:nvSpPr>
          <p:cNvPr id="73748" name="Text Box 20"/>
          <p:cNvSpPr txBox="1">
            <a:spLocks noChangeArrowheads="1"/>
          </p:cNvSpPr>
          <p:nvPr/>
        </p:nvSpPr>
        <p:spPr bwMode="auto">
          <a:xfrm>
            <a:off x="2743200" y="2286000"/>
            <a:ext cx="304800" cy="366713"/>
          </a:xfrm>
          <a:prstGeom prst="rect">
            <a:avLst/>
          </a:prstGeom>
          <a:noFill/>
          <a:ln w="9525">
            <a:noFill/>
            <a:miter lim="800000"/>
            <a:headEnd/>
            <a:tailEnd/>
          </a:ln>
        </p:spPr>
        <p:txBody>
          <a:bodyPr>
            <a:spAutoFit/>
          </a:bodyPr>
          <a:lstStyle/>
          <a:p>
            <a:pPr>
              <a:spcBef>
                <a:spcPct val="50000"/>
              </a:spcBef>
            </a:pPr>
            <a:r>
              <a:rPr lang="en-US" sz="1800" b="0">
                <a:solidFill>
                  <a:schemeClr val="bg1"/>
                </a:solidFill>
                <a:latin typeface="Arial" charset="0"/>
              </a:rPr>
              <a:t>?</a:t>
            </a:r>
          </a:p>
        </p:txBody>
      </p:sp>
      <p:sp>
        <p:nvSpPr>
          <p:cNvPr id="73749" name="Text Box 21"/>
          <p:cNvSpPr txBox="1">
            <a:spLocks noChangeArrowheads="1"/>
          </p:cNvSpPr>
          <p:nvPr/>
        </p:nvSpPr>
        <p:spPr bwMode="auto">
          <a:xfrm>
            <a:off x="4572000" y="5105400"/>
            <a:ext cx="304800" cy="366713"/>
          </a:xfrm>
          <a:prstGeom prst="rect">
            <a:avLst/>
          </a:prstGeom>
          <a:noFill/>
          <a:ln w="9525">
            <a:noFill/>
            <a:miter lim="800000"/>
            <a:headEnd/>
            <a:tailEnd/>
          </a:ln>
        </p:spPr>
        <p:txBody>
          <a:bodyPr>
            <a:spAutoFit/>
          </a:bodyPr>
          <a:lstStyle/>
          <a:p>
            <a:pPr>
              <a:spcBef>
                <a:spcPct val="50000"/>
              </a:spcBef>
            </a:pPr>
            <a:r>
              <a:rPr lang="en-US" sz="1800" b="0">
                <a:solidFill>
                  <a:schemeClr val="bg1"/>
                </a:solidFill>
                <a:latin typeface="Arial" charset="0"/>
              </a:rPr>
              <a:t>?</a:t>
            </a:r>
          </a:p>
        </p:txBody>
      </p:sp>
      <p:sp>
        <p:nvSpPr>
          <p:cNvPr id="73750" name="Text Box 22"/>
          <p:cNvSpPr txBox="1">
            <a:spLocks noChangeArrowheads="1"/>
          </p:cNvSpPr>
          <p:nvPr/>
        </p:nvSpPr>
        <p:spPr bwMode="auto">
          <a:xfrm>
            <a:off x="2667000" y="5943600"/>
            <a:ext cx="685800" cy="366713"/>
          </a:xfrm>
          <a:prstGeom prst="rect">
            <a:avLst/>
          </a:prstGeom>
          <a:noFill/>
          <a:ln w="9525">
            <a:noFill/>
            <a:miter lim="800000"/>
            <a:headEnd/>
            <a:tailEnd/>
          </a:ln>
        </p:spPr>
        <p:txBody>
          <a:bodyPr>
            <a:spAutoFit/>
          </a:bodyPr>
          <a:lstStyle/>
          <a:p>
            <a:pPr>
              <a:spcBef>
                <a:spcPct val="50000"/>
              </a:spcBef>
            </a:pPr>
            <a:r>
              <a:rPr lang="en-US" sz="1800" b="0">
                <a:solidFill>
                  <a:schemeClr val="bg1"/>
                </a:solidFill>
                <a:latin typeface="Arial" charset="0"/>
              </a:rPr>
              <a:t>$10</a:t>
            </a:r>
          </a:p>
        </p:txBody>
      </p:sp>
      <p:sp>
        <p:nvSpPr>
          <p:cNvPr id="73751" name="Text Box 23"/>
          <p:cNvSpPr txBox="1">
            <a:spLocks noChangeArrowheads="1"/>
          </p:cNvSpPr>
          <p:nvPr/>
        </p:nvSpPr>
        <p:spPr bwMode="auto">
          <a:xfrm>
            <a:off x="2590800" y="1447800"/>
            <a:ext cx="685800" cy="366713"/>
          </a:xfrm>
          <a:prstGeom prst="rect">
            <a:avLst/>
          </a:prstGeom>
          <a:noFill/>
          <a:ln w="9525">
            <a:noFill/>
            <a:miter lim="800000"/>
            <a:headEnd/>
            <a:tailEnd/>
          </a:ln>
        </p:spPr>
        <p:txBody>
          <a:bodyPr>
            <a:spAutoFit/>
          </a:bodyPr>
          <a:lstStyle/>
          <a:p>
            <a:pPr>
              <a:spcBef>
                <a:spcPct val="50000"/>
              </a:spcBef>
            </a:pPr>
            <a:r>
              <a:rPr lang="en-US" sz="1800" b="0">
                <a:solidFill>
                  <a:schemeClr val="bg1"/>
                </a:solidFill>
                <a:latin typeface="Arial" charset="0"/>
              </a:rPr>
              <a:t>$10</a:t>
            </a:r>
          </a:p>
        </p:txBody>
      </p:sp>
      <p:sp>
        <p:nvSpPr>
          <p:cNvPr id="73752" name="Text Box 24"/>
          <p:cNvSpPr txBox="1">
            <a:spLocks noChangeArrowheads="1"/>
          </p:cNvSpPr>
          <p:nvPr/>
        </p:nvSpPr>
        <p:spPr bwMode="auto">
          <a:xfrm>
            <a:off x="3429000" y="5105400"/>
            <a:ext cx="685800" cy="366713"/>
          </a:xfrm>
          <a:prstGeom prst="rect">
            <a:avLst/>
          </a:prstGeom>
          <a:noFill/>
          <a:ln w="9525">
            <a:noFill/>
            <a:miter lim="800000"/>
            <a:headEnd/>
            <a:tailEnd/>
          </a:ln>
        </p:spPr>
        <p:txBody>
          <a:bodyPr>
            <a:spAutoFit/>
          </a:bodyPr>
          <a:lstStyle/>
          <a:p>
            <a:pPr>
              <a:spcBef>
                <a:spcPct val="50000"/>
              </a:spcBef>
            </a:pPr>
            <a:r>
              <a:rPr lang="en-US" sz="1800" b="0">
                <a:solidFill>
                  <a:schemeClr val="bg1"/>
                </a:solidFill>
                <a:latin typeface="Arial" charset="0"/>
              </a:rPr>
              <a:t>$50</a:t>
            </a:r>
          </a:p>
        </p:txBody>
      </p:sp>
      <p:sp>
        <p:nvSpPr>
          <p:cNvPr id="73753" name="Text Box 25"/>
          <p:cNvSpPr txBox="1">
            <a:spLocks noChangeArrowheads="1"/>
          </p:cNvSpPr>
          <p:nvPr/>
        </p:nvSpPr>
        <p:spPr bwMode="auto">
          <a:xfrm>
            <a:off x="3505200" y="1447800"/>
            <a:ext cx="685800" cy="366713"/>
          </a:xfrm>
          <a:prstGeom prst="rect">
            <a:avLst/>
          </a:prstGeom>
          <a:noFill/>
          <a:ln w="9525">
            <a:noFill/>
            <a:miter lim="800000"/>
            <a:headEnd/>
            <a:tailEnd/>
          </a:ln>
        </p:spPr>
        <p:txBody>
          <a:bodyPr>
            <a:spAutoFit/>
          </a:bodyPr>
          <a:lstStyle/>
          <a:p>
            <a:pPr>
              <a:spcBef>
                <a:spcPct val="50000"/>
              </a:spcBef>
            </a:pPr>
            <a:r>
              <a:rPr lang="en-US" sz="1800" b="0">
                <a:solidFill>
                  <a:schemeClr val="bg1"/>
                </a:solidFill>
                <a:latin typeface="Arial" charset="0"/>
              </a:rPr>
              <a:t>$0</a:t>
            </a:r>
          </a:p>
        </p:txBody>
      </p:sp>
      <p:sp>
        <p:nvSpPr>
          <p:cNvPr id="73754" name="Text Box 26"/>
          <p:cNvSpPr txBox="1">
            <a:spLocks noChangeArrowheads="1"/>
          </p:cNvSpPr>
          <p:nvPr/>
        </p:nvSpPr>
        <p:spPr bwMode="auto">
          <a:xfrm>
            <a:off x="5486400" y="4114800"/>
            <a:ext cx="685800" cy="366713"/>
          </a:xfrm>
          <a:prstGeom prst="rect">
            <a:avLst/>
          </a:prstGeom>
          <a:noFill/>
          <a:ln w="9525">
            <a:noFill/>
            <a:miter lim="800000"/>
            <a:headEnd/>
            <a:tailEnd/>
          </a:ln>
        </p:spPr>
        <p:txBody>
          <a:bodyPr>
            <a:spAutoFit/>
          </a:bodyPr>
          <a:lstStyle/>
          <a:p>
            <a:pPr>
              <a:spcBef>
                <a:spcPct val="50000"/>
              </a:spcBef>
            </a:pPr>
            <a:r>
              <a:rPr lang="en-US" sz="1800" b="0">
                <a:solidFill>
                  <a:schemeClr val="bg1"/>
                </a:solidFill>
                <a:latin typeface="Arial" charset="0"/>
              </a:rPr>
              <a:t>$25</a:t>
            </a:r>
          </a:p>
        </p:txBody>
      </p:sp>
      <p:sp>
        <p:nvSpPr>
          <p:cNvPr id="73755" name="Text Box 27"/>
          <p:cNvSpPr txBox="1">
            <a:spLocks noChangeArrowheads="1"/>
          </p:cNvSpPr>
          <p:nvPr/>
        </p:nvSpPr>
        <p:spPr bwMode="auto">
          <a:xfrm>
            <a:off x="4419600" y="2057400"/>
            <a:ext cx="685800" cy="366713"/>
          </a:xfrm>
          <a:prstGeom prst="rect">
            <a:avLst/>
          </a:prstGeom>
          <a:noFill/>
          <a:ln w="9525">
            <a:noFill/>
            <a:miter lim="800000"/>
            <a:headEnd/>
            <a:tailEnd/>
          </a:ln>
        </p:spPr>
        <p:txBody>
          <a:bodyPr>
            <a:spAutoFit/>
          </a:bodyPr>
          <a:lstStyle/>
          <a:p>
            <a:pPr>
              <a:spcBef>
                <a:spcPct val="50000"/>
              </a:spcBef>
            </a:pPr>
            <a:r>
              <a:rPr lang="en-US" sz="1800" b="0">
                <a:solidFill>
                  <a:schemeClr val="bg1"/>
                </a:solidFill>
                <a:latin typeface="Arial" charset="0"/>
              </a:rPr>
              <a:t>$25</a:t>
            </a:r>
          </a:p>
        </p:txBody>
      </p:sp>
      <p:sp>
        <p:nvSpPr>
          <p:cNvPr id="73756" name="Text Box 28"/>
          <p:cNvSpPr txBox="1">
            <a:spLocks noChangeArrowheads="1"/>
          </p:cNvSpPr>
          <p:nvPr/>
        </p:nvSpPr>
        <p:spPr bwMode="auto">
          <a:xfrm>
            <a:off x="6629400" y="5105400"/>
            <a:ext cx="685800" cy="366713"/>
          </a:xfrm>
          <a:prstGeom prst="rect">
            <a:avLst/>
          </a:prstGeom>
          <a:noFill/>
          <a:ln w="9525">
            <a:noFill/>
            <a:miter lim="800000"/>
            <a:headEnd/>
            <a:tailEnd/>
          </a:ln>
        </p:spPr>
        <p:txBody>
          <a:bodyPr>
            <a:spAutoFit/>
          </a:bodyPr>
          <a:lstStyle/>
          <a:p>
            <a:pPr>
              <a:spcBef>
                <a:spcPct val="50000"/>
              </a:spcBef>
            </a:pPr>
            <a:r>
              <a:rPr lang="en-US" sz="1800" b="0">
                <a:solidFill>
                  <a:schemeClr val="bg1"/>
                </a:solidFill>
                <a:latin typeface="Arial" charset="0"/>
              </a:rPr>
              <a:t>$50</a:t>
            </a:r>
          </a:p>
        </p:txBody>
      </p:sp>
      <p:sp>
        <p:nvSpPr>
          <p:cNvPr id="73757" name="AutoShape 29"/>
          <p:cNvSpPr>
            <a:spLocks noChangeArrowheads="1"/>
          </p:cNvSpPr>
          <p:nvPr/>
        </p:nvSpPr>
        <p:spPr bwMode="auto">
          <a:xfrm>
            <a:off x="5486400" y="1371600"/>
            <a:ext cx="457200" cy="457200"/>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en-US"/>
          </a:p>
        </p:txBody>
      </p:sp>
      <p:sp>
        <p:nvSpPr>
          <p:cNvPr id="73758" name="Text Box 30"/>
          <p:cNvSpPr txBox="1">
            <a:spLocks noChangeArrowheads="1"/>
          </p:cNvSpPr>
          <p:nvPr/>
        </p:nvSpPr>
        <p:spPr bwMode="auto">
          <a:xfrm>
            <a:off x="5486400" y="1447800"/>
            <a:ext cx="685800" cy="366713"/>
          </a:xfrm>
          <a:prstGeom prst="rect">
            <a:avLst/>
          </a:prstGeom>
          <a:noFill/>
          <a:ln w="9525">
            <a:noFill/>
            <a:miter lim="800000"/>
            <a:headEnd/>
            <a:tailEnd/>
          </a:ln>
        </p:spPr>
        <p:txBody>
          <a:bodyPr>
            <a:spAutoFit/>
          </a:bodyPr>
          <a:lstStyle/>
          <a:p>
            <a:pPr>
              <a:spcBef>
                <a:spcPct val="50000"/>
              </a:spcBef>
            </a:pPr>
            <a:r>
              <a:rPr lang="en-US" sz="1800" b="0">
                <a:solidFill>
                  <a:schemeClr val="bg1"/>
                </a:solidFill>
                <a:latin typeface="Arial" charset="0"/>
              </a:rPr>
              <a:t>$0</a:t>
            </a:r>
          </a:p>
        </p:txBody>
      </p:sp>
      <p:sp>
        <p:nvSpPr>
          <p:cNvPr id="73759" name="AutoShape 31"/>
          <p:cNvSpPr>
            <a:spLocks noChangeArrowheads="1"/>
          </p:cNvSpPr>
          <p:nvPr/>
        </p:nvSpPr>
        <p:spPr bwMode="auto">
          <a:xfrm>
            <a:off x="6629400" y="2362200"/>
            <a:ext cx="609600" cy="609600"/>
          </a:xfrm>
          <a:prstGeom prst="diamond">
            <a:avLst/>
          </a:prstGeom>
          <a:solidFill>
            <a:schemeClr val="accent1"/>
          </a:solidFill>
          <a:ln w="9525">
            <a:solidFill>
              <a:schemeClr val="tx1"/>
            </a:solidFill>
            <a:miter lim="800000"/>
            <a:headEnd/>
            <a:tailEnd/>
          </a:ln>
        </p:spPr>
        <p:txBody>
          <a:bodyPr wrap="none" anchor="ctr"/>
          <a:lstStyle/>
          <a:p>
            <a:endParaRPr lang="en-US"/>
          </a:p>
        </p:txBody>
      </p:sp>
      <p:sp>
        <p:nvSpPr>
          <p:cNvPr id="73760" name="Text Box 32"/>
          <p:cNvSpPr txBox="1">
            <a:spLocks noChangeArrowheads="1"/>
          </p:cNvSpPr>
          <p:nvPr/>
        </p:nvSpPr>
        <p:spPr bwMode="auto">
          <a:xfrm>
            <a:off x="6781800" y="2514600"/>
            <a:ext cx="304800" cy="366713"/>
          </a:xfrm>
          <a:prstGeom prst="rect">
            <a:avLst/>
          </a:prstGeom>
          <a:noFill/>
          <a:ln w="9525">
            <a:noFill/>
            <a:miter lim="800000"/>
            <a:headEnd/>
            <a:tailEnd/>
          </a:ln>
        </p:spPr>
        <p:txBody>
          <a:bodyPr>
            <a:spAutoFit/>
          </a:bodyPr>
          <a:lstStyle/>
          <a:p>
            <a:pPr>
              <a:spcBef>
                <a:spcPct val="50000"/>
              </a:spcBef>
            </a:pPr>
            <a:r>
              <a:rPr lang="en-US" sz="1800" b="0">
                <a:solidFill>
                  <a:schemeClr val="bg1"/>
                </a:solidFill>
                <a:latin typeface="Arial" charset="0"/>
              </a:rPr>
              <a:t>?</a:t>
            </a:r>
          </a:p>
        </p:txBody>
      </p:sp>
      <p:sp>
        <p:nvSpPr>
          <p:cNvPr id="73761" name="Line 33"/>
          <p:cNvSpPr>
            <a:spLocks noChangeShapeType="1"/>
          </p:cNvSpPr>
          <p:nvPr/>
        </p:nvSpPr>
        <p:spPr bwMode="auto">
          <a:xfrm>
            <a:off x="2895600" y="2743200"/>
            <a:ext cx="0" cy="3124200"/>
          </a:xfrm>
          <a:prstGeom prst="line">
            <a:avLst/>
          </a:prstGeom>
          <a:noFill/>
          <a:ln w="9525">
            <a:solidFill>
              <a:schemeClr val="tx1"/>
            </a:solidFill>
            <a:round/>
            <a:headEnd/>
            <a:tailEnd type="triangle" w="med" len="med"/>
          </a:ln>
        </p:spPr>
        <p:txBody>
          <a:bodyPr/>
          <a:lstStyle/>
          <a:p>
            <a:endParaRPr lang="en-US"/>
          </a:p>
        </p:txBody>
      </p:sp>
      <p:sp>
        <p:nvSpPr>
          <p:cNvPr id="73762" name="Line 34"/>
          <p:cNvSpPr>
            <a:spLocks noChangeShapeType="1"/>
          </p:cNvSpPr>
          <p:nvPr/>
        </p:nvSpPr>
        <p:spPr bwMode="auto">
          <a:xfrm flipV="1">
            <a:off x="2895600" y="1828800"/>
            <a:ext cx="0" cy="228600"/>
          </a:xfrm>
          <a:prstGeom prst="line">
            <a:avLst/>
          </a:prstGeom>
          <a:noFill/>
          <a:ln w="9525">
            <a:solidFill>
              <a:schemeClr val="tx1"/>
            </a:solidFill>
            <a:round/>
            <a:headEnd/>
            <a:tailEnd type="triangle" w="med" len="med"/>
          </a:ln>
        </p:spPr>
        <p:txBody>
          <a:bodyPr/>
          <a:lstStyle/>
          <a:p>
            <a:endParaRPr lang="en-US"/>
          </a:p>
        </p:txBody>
      </p:sp>
      <p:sp>
        <p:nvSpPr>
          <p:cNvPr id="25634" name="Line 35"/>
          <p:cNvSpPr>
            <a:spLocks noChangeShapeType="1"/>
          </p:cNvSpPr>
          <p:nvPr/>
        </p:nvSpPr>
        <p:spPr bwMode="auto">
          <a:xfrm>
            <a:off x="1524000" y="5181600"/>
            <a:ext cx="381000" cy="0"/>
          </a:xfrm>
          <a:prstGeom prst="line">
            <a:avLst/>
          </a:prstGeom>
          <a:noFill/>
          <a:ln w="9525">
            <a:solidFill>
              <a:schemeClr val="tx1"/>
            </a:solidFill>
            <a:round/>
            <a:headEnd/>
            <a:tailEnd type="triangle" w="med" len="med"/>
          </a:ln>
        </p:spPr>
        <p:txBody>
          <a:bodyPr/>
          <a:lstStyle/>
          <a:p>
            <a:endParaRPr lang="en-US"/>
          </a:p>
        </p:txBody>
      </p:sp>
      <p:sp>
        <p:nvSpPr>
          <p:cNvPr id="25635" name="Line 36"/>
          <p:cNvSpPr>
            <a:spLocks noChangeShapeType="1"/>
          </p:cNvSpPr>
          <p:nvPr/>
        </p:nvSpPr>
        <p:spPr bwMode="auto">
          <a:xfrm>
            <a:off x="1524000" y="2438400"/>
            <a:ext cx="228600" cy="0"/>
          </a:xfrm>
          <a:prstGeom prst="line">
            <a:avLst/>
          </a:prstGeom>
          <a:noFill/>
          <a:ln w="9525">
            <a:solidFill>
              <a:schemeClr val="tx1"/>
            </a:solidFill>
            <a:round/>
            <a:headEnd/>
            <a:tailEnd type="triangle" w="med" len="med"/>
          </a:ln>
        </p:spPr>
        <p:txBody>
          <a:bodyPr/>
          <a:lstStyle/>
          <a:p>
            <a:endParaRPr lang="en-US"/>
          </a:p>
        </p:txBody>
      </p:sp>
      <p:sp>
        <p:nvSpPr>
          <p:cNvPr id="25636" name="Line 37"/>
          <p:cNvSpPr>
            <a:spLocks noChangeShapeType="1"/>
          </p:cNvSpPr>
          <p:nvPr/>
        </p:nvSpPr>
        <p:spPr bwMode="auto">
          <a:xfrm>
            <a:off x="2438400" y="2438400"/>
            <a:ext cx="152400" cy="0"/>
          </a:xfrm>
          <a:prstGeom prst="line">
            <a:avLst/>
          </a:prstGeom>
          <a:noFill/>
          <a:ln w="9525">
            <a:solidFill>
              <a:schemeClr val="tx1"/>
            </a:solidFill>
            <a:round/>
            <a:headEnd/>
            <a:tailEnd type="triangle" w="med" len="med"/>
          </a:ln>
        </p:spPr>
        <p:txBody>
          <a:bodyPr/>
          <a:lstStyle/>
          <a:p>
            <a:endParaRPr lang="en-US"/>
          </a:p>
        </p:txBody>
      </p:sp>
      <p:sp>
        <p:nvSpPr>
          <p:cNvPr id="73766" name="Line 38"/>
          <p:cNvSpPr>
            <a:spLocks noChangeShapeType="1"/>
          </p:cNvSpPr>
          <p:nvPr/>
        </p:nvSpPr>
        <p:spPr bwMode="auto">
          <a:xfrm>
            <a:off x="3733800" y="1828800"/>
            <a:ext cx="0" cy="3124200"/>
          </a:xfrm>
          <a:prstGeom prst="line">
            <a:avLst/>
          </a:prstGeom>
          <a:noFill/>
          <a:ln w="9525">
            <a:solidFill>
              <a:schemeClr val="tx1"/>
            </a:solidFill>
            <a:round/>
            <a:headEnd type="triangle" w="med" len="med"/>
            <a:tailEnd type="triangle" w="med" len="med"/>
          </a:ln>
        </p:spPr>
        <p:txBody>
          <a:bodyPr/>
          <a:lstStyle/>
          <a:p>
            <a:endParaRPr lang="en-US"/>
          </a:p>
        </p:txBody>
      </p:sp>
      <p:sp>
        <p:nvSpPr>
          <p:cNvPr id="73767" name="Line 39"/>
          <p:cNvSpPr>
            <a:spLocks noChangeShapeType="1"/>
          </p:cNvSpPr>
          <p:nvPr/>
        </p:nvSpPr>
        <p:spPr bwMode="auto">
          <a:xfrm>
            <a:off x="3200400" y="2438400"/>
            <a:ext cx="533400" cy="0"/>
          </a:xfrm>
          <a:prstGeom prst="line">
            <a:avLst/>
          </a:prstGeom>
          <a:noFill/>
          <a:ln w="9525">
            <a:solidFill>
              <a:schemeClr val="tx1"/>
            </a:solidFill>
            <a:round/>
            <a:headEnd/>
            <a:tailEnd type="triangle" w="med" len="med"/>
          </a:ln>
        </p:spPr>
        <p:txBody>
          <a:bodyPr/>
          <a:lstStyle/>
          <a:p>
            <a:endParaRPr lang="en-US"/>
          </a:p>
        </p:txBody>
      </p:sp>
      <p:sp>
        <p:nvSpPr>
          <p:cNvPr id="25639" name="Line 40"/>
          <p:cNvSpPr>
            <a:spLocks noChangeShapeType="1"/>
          </p:cNvSpPr>
          <p:nvPr/>
        </p:nvSpPr>
        <p:spPr bwMode="auto">
          <a:xfrm>
            <a:off x="4114800" y="5334000"/>
            <a:ext cx="228600" cy="0"/>
          </a:xfrm>
          <a:prstGeom prst="line">
            <a:avLst/>
          </a:prstGeom>
          <a:noFill/>
          <a:ln w="9525">
            <a:solidFill>
              <a:schemeClr val="tx1"/>
            </a:solidFill>
            <a:round/>
            <a:headEnd/>
            <a:tailEnd type="triangle" w="med" len="med"/>
          </a:ln>
        </p:spPr>
        <p:txBody>
          <a:bodyPr/>
          <a:lstStyle/>
          <a:p>
            <a:endParaRPr lang="en-US"/>
          </a:p>
        </p:txBody>
      </p:sp>
      <p:sp>
        <p:nvSpPr>
          <p:cNvPr id="73769" name="Line 41"/>
          <p:cNvSpPr>
            <a:spLocks noChangeShapeType="1"/>
          </p:cNvSpPr>
          <p:nvPr/>
        </p:nvSpPr>
        <p:spPr bwMode="auto">
          <a:xfrm flipV="1">
            <a:off x="4724400" y="2590800"/>
            <a:ext cx="0" cy="2286000"/>
          </a:xfrm>
          <a:prstGeom prst="line">
            <a:avLst/>
          </a:prstGeom>
          <a:noFill/>
          <a:ln w="9525">
            <a:solidFill>
              <a:schemeClr val="tx1"/>
            </a:solidFill>
            <a:round/>
            <a:headEnd/>
            <a:tailEnd type="triangle" w="med" len="med"/>
          </a:ln>
        </p:spPr>
        <p:txBody>
          <a:bodyPr/>
          <a:lstStyle/>
          <a:p>
            <a:endParaRPr lang="en-US"/>
          </a:p>
        </p:txBody>
      </p:sp>
      <p:sp>
        <p:nvSpPr>
          <p:cNvPr id="73770" name="Line 42"/>
          <p:cNvSpPr>
            <a:spLocks noChangeShapeType="1"/>
          </p:cNvSpPr>
          <p:nvPr/>
        </p:nvSpPr>
        <p:spPr bwMode="auto">
          <a:xfrm>
            <a:off x="4953000" y="5486400"/>
            <a:ext cx="0" cy="0"/>
          </a:xfrm>
          <a:prstGeom prst="line">
            <a:avLst/>
          </a:prstGeom>
          <a:noFill/>
          <a:ln w="9525">
            <a:solidFill>
              <a:schemeClr val="tx1"/>
            </a:solidFill>
            <a:round/>
            <a:headEnd/>
            <a:tailEnd type="triangle" w="med" len="med"/>
          </a:ln>
        </p:spPr>
        <p:txBody>
          <a:bodyPr/>
          <a:lstStyle/>
          <a:p>
            <a:endParaRPr lang="en-US"/>
          </a:p>
        </p:txBody>
      </p:sp>
      <p:sp>
        <p:nvSpPr>
          <p:cNvPr id="73771" name="Line 43"/>
          <p:cNvSpPr>
            <a:spLocks noChangeShapeType="1"/>
          </p:cNvSpPr>
          <p:nvPr/>
        </p:nvSpPr>
        <p:spPr bwMode="auto">
          <a:xfrm>
            <a:off x="5105400" y="5334000"/>
            <a:ext cx="1447800" cy="0"/>
          </a:xfrm>
          <a:prstGeom prst="line">
            <a:avLst/>
          </a:prstGeom>
          <a:noFill/>
          <a:ln w="9525">
            <a:solidFill>
              <a:schemeClr val="tx1"/>
            </a:solidFill>
            <a:round/>
            <a:headEnd/>
            <a:tailEnd type="triangle" w="med" len="med"/>
          </a:ln>
        </p:spPr>
        <p:txBody>
          <a:bodyPr/>
          <a:lstStyle/>
          <a:p>
            <a:endParaRPr lang="en-US"/>
          </a:p>
        </p:txBody>
      </p:sp>
      <p:sp>
        <p:nvSpPr>
          <p:cNvPr id="73772" name="Line 44"/>
          <p:cNvSpPr>
            <a:spLocks noChangeShapeType="1"/>
          </p:cNvSpPr>
          <p:nvPr/>
        </p:nvSpPr>
        <p:spPr bwMode="auto">
          <a:xfrm flipV="1">
            <a:off x="4724400" y="1905000"/>
            <a:ext cx="914400" cy="2971800"/>
          </a:xfrm>
          <a:prstGeom prst="line">
            <a:avLst/>
          </a:prstGeom>
          <a:noFill/>
          <a:ln w="9525">
            <a:solidFill>
              <a:schemeClr val="tx1"/>
            </a:solidFill>
            <a:round/>
            <a:headEnd/>
            <a:tailEnd type="triangle" w="med" len="med"/>
          </a:ln>
        </p:spPr>
        <p:txBody>
          <a:bodyPr/>
          <a:lstStyle/>
          <a:p>
            <a:endParaRPr lang="en-US"/>
          </a:p>
        </p:txBody>
      </p:sp>
      <p:sp>
        <p:nvSpPr>
          <p:cNvPr id="73773" name="Line 45"/>
          <p:cNvSpPr>
            <a:spLocks noChangeShapeType="1"/>
          </p:cNvSpPr>
          <p:nvPr/>
        </p:nvSpPr>
        <p:spPr bwMode="auto">
          <a:xfrm flipV="1">
            <a:off x="4953000" y="4419600"/>
            <a:ext cx="609600" cy="609600"/>
          </a:xfrm>
          <a:prstGeom prst="line">
            <a:avLst/>
          </a:prstGeom>
          <a:noFill/>
          <a:ln w="9525">
            <a:solidFill>
              <a:schemeClr val="tx1"/>
            </a:solidFill>
            <a:round/>
            <a:headEnd/>
            <a:tailEnd type="triangle" w="med" len="med"/>
          </a:ln>
        </p:spPr>
        <p:txBody>
          <a:bodyPr/>
          <a:lstStyle/>
          <a:p>
            <a:endParaRPr lang="en-US"/>
          </a:p>
        </p:txBody>
      </p:sp>
      <p:sp>
        <p:nvSpPr>
          <p:cNvPr id="73774" name="Line 46"/>
          <p:cNvSpPr>
            <a:spLocks noChangeShapeType="1"/>
          </p:cNvSpPr>
          <p:nvPr/>
        </p:nvSpPr>
        <p:spPr bwMode="auto">
          <a:xfrm>
            <a:off x="5867400" y="1752600"/>
            <a:ext cx="838200" cy="685800"/>
          </a:xfrm>
          <a:prstGeom prst="line">
            <a:avLst/>
          </a:prstGeom>
          <a:noFill/>
          <a:ln w="9525">
            <a:solidFill>
              <a:schemeClr val="tx1"/>
            </a:solidFill>
            <a:round/>
            <a:headEnd/>
            <a:tailEnd type="triangle" w="med" len="med"/>
          </a:ln>
        </p:spPr>
        <p:txBody>
          <a:bodyPr/>
          <a:lstStyle/>
          <a:p>
            <a:endParaRPr lang="en-US"/>
          </a:p>
        </p:txBody>
      </p:sp>
      <p:sp>
        <p:nvSpPr>
          <p:cNvPr id="73775" name="AutoShape 47"/>
          <p:cNvSpPr>
            <a:spLocks noChangeArrowheads="1"/>
          </p:cNvSpPr>
          <p:nvPr/>
        </p:nvSpPr>
        <p:spPr bwMode="auto">
          <a:xfrm>
            <a:off x="7391400" y="2971800"/>
            <a:ext cx="1143000" cy="1752600"/>
          </a:xfrm>
          <a:prstGeom prst="irregularSeal1">
            <a:avLst/>
          </a:prstGeom>
          <a:solidFill>
            <a:schemeClr val="accent1"/>
          </a:solidFill>
          <a:ln w="9525">
            <a:solidFill>
              <a:schemeClr val="tx1"/>
            </a:solidFill>
            <a:miter lim="800000"/>
            <a:headEnd/>
            <a:tailEnd/>
          </a:ln>
        </p:spPr>
        <p:txBody>
          <a:bodyPr wrap="none" anchor="ctr"/>
          <a:lstStyle/>
          <a:p>
            <a:pPr algn="ctr"/>
            <a:r>
              <a:rPr lang="en-US" sz="1800" b="0">
                <a:solidFill>
                  <a:schemeClr val="bg1"/>
                </a:solidFill>
                <a:latin typeface="Arial" charset="0"/>
              </a:rPr>
              <a:t>Revenge</a:t>
            </a:r>
          </a:p>
        </p:txBody>
      </p:sp>
      <p:sp>
        <p:nvSpPr>
          <p:cNvPr id="73776" name="Line 48"/>
          <p:cNvSpPr>
            <a:spLocks noChangeShapeType="1"/>
          </p:cNvSpPr>
          <p:nvPr/>
        </p:nvSpPr>
        <p:spPr bwMode="auto">
          <a:xfrm>
            <a:off x="7086600" y="2819400"/>
            <a:ext cx="457200" cy="457200"/>
          </a:xfrm>
          <a:prstGeom prst="line">
            <a:avLst/>
          </a:prstGeom>
          <a:noFill/>
          <a:ln w="9525">
            <a:solidFill>
              <a:schemeClr val="tx1"/>
            </a:solidFill>
            <a:round/>
            <a:headEnd/>
            <a:tailEnd type="triangle" w="med" len="med"/>
          </a:ln>
        </p:spPr>
        <p:txBody>
          <a:bodyPr/>
          <a:lstStyle/>
          <a:p>
            <a:endParaRPr lang="en-US"/>
          </a:p>
        </p:txBody>
      </p:sp>
      <p:sp>
        <p:nvSpPr>
          <p:cNvPr id="73777" name="Line 49"/>
          <p:cNvSpPr>
            <a:spLocks noChangeShapeType="1"/>
          </p:cNvSpPr>
          <p:nvPr/>
        </p:nvSpPr>
        <p:spPr bwMode="auto">
          <a:xfrm flipH="1">
            <a:off x="7239000" y="4267200"/>
            <a:ext cx="457200" cy="6858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746"/>
                                        </p:tgtEl>
                                        <p:attrNameLst>
                                          <p:attrName>style.visibility</p:attrName>
                                        </p:attrNameLst>
                                      </p:cBhvr>
                                      <p:to>
                                        <p:strVal val="visible"/>
                                      </p:to>
                                    </p:set>
                                    <p:animEffect transition="in" filter="dissolve">
                                      <p:cBhvr>
                                        <p:cTn id="7" dur="500"/>
                                        <p:tgtEl>
                                          <p:spTgt spid="7374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3747"/>
                                        </p:tgtEl>
                                        <p:attrNameLst>
                                          <p:attrName>style.visibility</p:attrName>
                                        </p:attrNameLst>
                                      </p:cBhvr>
                                      <p:to>
                                        <p:strVal val="visible"/>
                                      </p:to>
                                    </p:set>
                                    <p:animEffect transition="in" filter="dissolve">
                                      <p:cBhvr>
                                        <p:cTn id="10" dur="500"/>
                                        <p:tgtEl>
                                          <p:spTgt spid="7374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3733"/>
                                        </p:tgtEl>
                                        <p:attrNameLst>
                                          <p:attrName>style.visibility</p:attrName>
                                        </p:attrNameLst>
                                      </p:cBhvr>
                                      <p:to>
                                        <p:strVal val="visible"/>
                                      </p:to>
                                    </p:set>
                                    <p:animEffect transition="in" filter="dissolve">
                                      <p:cBhvr>
                                        <p:cTn id="13" dur="500"/>
                                        <p:tgtEl>
                                          <p:spTgt spid="7373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3745"/>
                                        </p:tgtEl>
                                        <p:attrNameLst>
                                          <p:attrName>style.visibility</p:attrName>
                                        </p:attrNameLst>
                                      </p:cBhvr>
                                      <p:to>
                                        <p:strVal val="visible"/>
                                      </p:to>
                                    </p:set>
                                    <p:animEffect transition="in" filter="dissolve">
                                      <p:cBhvr>
                                        <p:cTn id="16" dur="500"/>
                                        <p:tgtEl>
                                          <p:spTgt spid="7374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73750">
                                            <p:txEl>
                                              <p:pRg st="0" end="0"/>
                                            </p:txEl>
                                          </p:spTgt>
                                        </p:tgtEl>
                                        <p:attrNameLst>
                                          <p:attrName>style.visibility</p:attrName>
                                        </p:attrNameLst>
                                      </p:cBhvr>
                                      <p:to>
                                        <p:strVal val="visible"/>
                                      </p:to>
                                    </p:set>
                                    <p:animEffect transition="in" filter="dissolve">
                                      <p:cBhvr>
                                        <p:cTn id="21" dur="500"/>
                                        <p:tgtEl>
                                          <p:spTgt spid="73750">
                                            <p:txEl>
                                              <p:pRg st="0" end="0"/>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3741"/>
                                        </p:tgtEl>
                                        <p:attrNameLst>
                                          <p:attrName>style.visibility</p:attrName>
                                        </p:attrNameLst>
                                      </p:cBhvr>
                                      <p:to>
                                        <p:strVal val="visible"/>
                                      </p:to>
                                    </p:set>
                                    <p:animEffect transition="in" filter="dissolve">
                                      <p:cBhvr>
                                        <p:cTn id="24" dur="500"/>
                                        <p:tgtEl>
                                          <p:spTgt spid="73741"/>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73762"/>
                                        </p:tgtEl>
                                        <p:attrNameLst>
                                          <p:attrName>style.visibility</p:attrName>
                                        </p:attrNameLst>
                                      </p:cBhvr>
                                      <p:to>
                                        <p:strVal val="visible"/>
                                      </p:to>
                                    </p:set>
                                    <p:animEffect transition="in" filter="dissolve">
                                      <p:cBhvr>
                                        <p:cTn id="27" dur="500"/>
                                        <p:tgtEl>
                                          <p:spTgt spid="73762"/>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3751"/>
                                        </p:tgtEl>
                                        <p:attrNameLst>
                                          <p:attrName>style.visibility</p:attrName>
                                        </p:attrNameLst>
                                      </p:cBhvr>
                                      <p:to>
                                        <p:strVal val="visible"/>
                                      </p:to>
                                    </p:set>
                                    <p:animEffect transition="in" filter="dissolve">
                                      <p:cBhvr>
                                        <p:cTn id="30" dur="500"/>
                                        <p:tgtEl>
                                          <p:spTgt spid="73751"/>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73748"/>
                                        </p:tgtEl>
                                        <p:attrNameLst>
                                          <p:attrName>style.visibility</p:attrName>
                                        </p:attrNameLst>
                                      </p:cBhvr>
                                      <p:to>
                                        <p:strVal val="visible"/>
                                      </p:to>
                                    </p:set>
                                    <p:animEffect transition="in" filter="dissolve">
                                      <p:cBhvr>
                                        <p:cTn id="33" dur="500"/>
                                        <p:tgtEl>
                                          <p:spTgt spid="73748"/>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73761"/>
                                        </p:tgtEl>
                                        <p:attrNameLst>
                                          <p:attrName>style.visibility</p:attrName>
                                        </p:attrNameLst>
                                      </p:cBhvr>
                                      <p:to>
                                        <p:strVal val="visible"/>
                                      </p:to>
                                    </p:set>
                                    <p:animEffect transition="in" filter="dissolve">
                                      <p:cBhvr>
                                        <p:cTn id="36" dur="500"/>
                                        <p:tgtEl>
                                          <p:spTgt spid="73761"/>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73735"/>
                                        </p:tgtEl>
                                        <p:attrNameLst>
                                          <p:attrName>style.visibility</p:attrName>
                                        </p:attrNameLst>
                                      </p:cBhvr>
                                      <p:to>
                                        <p:strVal val="visible"/>
                                      </p:to>
                                    </p:set>
                                    <p:animEffect transition="in" filter="dissolve">
                                      <p:cBhvr>
                                        <p:cTn id="39" dur="500"/>
                                        <p:tgtEl>
                                          <p:spTgt spid="73735"/>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73734"/>
                                        </p:tgtEl>
                                        <p:attrNameLst>
                                          <p:attrName>style.visibility</p:attrName>
                                        </p:attrNameLst>
                                      </p:cBhvr>
                                      <p:to>
                                        <p:strVal val="visible"/>
                                      </p:to>
                                    </p:set>
                                    <p:animEffect transition="in" filter="dissolve">
                                      <p:cBhvr>
                                        <p:cTn id="42" dur="500"/>
                                        <p:tgtEl>
                                          <p:spTgt spid="73734"/>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73750">
                                            <p:txEl>
                                              <p:pRg st="0" end="0"/>
                                            </p:txEl>
                                          </p:spTgt>
                                        </p:tgtEl>
                                        <p:attrNameLst>
                                          <p:attrName>style.visibility</p:attrName>
                                        </p:attrNameLst>
                                      </p:cBhvr>
                                      <p:to>
                                        <p:strVal val="visible"/>
                                      </p:to>
                                    </p:set>
                                    <p:animEffect transition="in" filter="dissolve">
                                      <p:cBhvr>
                                        <p:cTn id="45" dur="500"/>
                                        <p:tgtEl>
                                          <p:spTgt spid="73750">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73736"/>
                                        </p:tgtEl>
                                        <p:attrNameLst>
                                          <p:attrName>style.visibility</p:attrName>
                                        </p:attrNameLst>
                                      </p:cBhvr>
                                      <p:to>
                                        <p:strVal val="visible"/>
                                      </p:to>
                                    </p:set>
                                    <p:animEffect transition="in" filter="dissolve">
                                      <p:cBhvr>
                                        <p:cTn id="50" dur="500"/>
                                        <p:tgtEl>
                                          <p:spTgt spid="73736"/>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73739"/>
                                        </p:tgtEl>
                                        <p:attrNameLst>
                                          <p:attrName>style.visibility</p:attrName>
                                        </p:attrNameLst>
                                      </p:cBhvr>
                                      <p:to>
                                        <p:strVal val="visible"/>
                                      </p:to>
                                    </p:set>
                                    <p:animEffect transition="in" filter="dissolve">
                                      <p:cBhvr>
                                        <p:cTn id="53" dur="500"/>
                                        <p:tgtEl>
                                          <p:spTgt spid="73739"/>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73752"/>
                                        </p:tgtEl>
                                        <p:attrNameLst>
                                          <p:attrName>style.visibility</p:attrName>
                                        </p:attrNameLst>
                                      </p:cBhvr>
                                      <p:to>
                                        <p:strVal val="visible"/>
                                      </p:to>
                                    </p:set>
                                    <p:animEffect transition="in" filter="dissolve">
                                      <p:cBhvr>
                                        <p:cTn id="56" dur="500"/>
                                        <p:tgtEl>
                                          <p:spTgt spid="73752"/>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73766"/>
                                        </p:tgtEl>
                                        <p:attrNameLst>
                                          <p:attrName>style.visibility</p:attrName>
                                        </p:attrNameLst>
                                      </p:cBhvr>
                                      <p:to>
                                        <p:strVal val="visible"/>
                                      </p:to>
                                    </p:set>
                                    <p:animEffect transition="in" filter="dissolve">
                                      <p:cBhvr>
                                        <p:cTn id="59" dur="500"/>
                                        <p:tgtEl>
                                          <p:spTgt spid="73766"/>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73767"/>
                                        </p:tgtEl>
                                        <p:attrNameLst>
                                          <p:attrName>style.visibility</p:attrName>
                                        </p:attrNameLst>
                                      </p:cBhvr>
                                      <p:to>
                                        <p:strVal val="visible"/>
                                      </p:to>
                                    </p:set>
                                    <p:animEffect transition="in" filter="dissolve">
                                      <p:cBhvr>
                                        <p:cTn id="62" dur="500"/>
                                        <p:tgtEl>
                                          <p:spTgt spid="73767"/>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73753"/>
                                        </p:tgtEl>
                                        <p:attrNameLst>
                                          <p:attrName>style.visibility</p:attrName>
                                        </p:attrNameLst>
                                      </p:cBhvr>
                                      <p:to>
                                        <p:strVal val="visible"/>
                                      </p:to>
                                    </p:set>
                                    <p:animEffect transition="in" filter="dissolve">
                                      <p:cBhvr>
                                        <p:cTn id="65" dur="500"/>
                                        <p:tgtEl>
                                          <p:spTgt spid="73753"/>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73737"/>
                                        </p:tgtEl>
                                        <p:attrNameLst>
                                          <p:attrName>style.visibility</p:attrName>
                                        </p:attrNameLst>
                                      </p:cBhvr>
                                      <p:to>
                                        <p:strVal val="visible"/>
                                      </p:to>
                                    </p:set>
                                    <p:animEffect transition="in" filter="dissolve">
                                      <p:cBhvr>
                                        <p:cTn id="70" dur="500"/>
                                        <p:tgtEl>
                                          <p:spTgt spid="7373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73749"/>
                                        </p:tgtEl>
                                        <p:attrNameLst>
                                          <p:attrName>style.visibility</p:attrName>
                                        </p:attrNameLst>
                                      </p:cBhvr>
                                      <p:to>
                                        <p:strVal val="visible"/>
                                      </p:to>
                                    </p:set>
                                    <p:animEffect transition="in" filter="dissolve">
                                      <p:cBhvr>
                                        <p:cTn id="73" dur="500"/>
                                        <p:tgtEl>
                                          <p:spTgt spid="73749"/>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73755"/>
                                        </p:tgtEl>
                                        <p:attrNameLst>
                                          <p:attrName>style.visibility</p:attrName>
                                        </p:attrNameLst>
                                      </p:cBhvr>
                                      <p:to>
                                        <p:strVal val="visible"/>
                                      </p:to>
                                    </p:set>
                                    <p:animEffect transition="in" filter="dissolve">
                                      <p:cBhvr>
                                        <p:cTn id="76" dur="500"/>
                                        <p:tgtEl>
                                          <p:spTgt spid="73755"/>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73769"/>
                                        </p:tgtEl>
                                        <p:attrNameLst>
                                          <p:attrName>style.visibility</p:attrName>
                                        </p:attrNameLst>
                                      </p:cBhvr>
                                      <p:to>
                                        <p:strVal val="visible"/>
                                      </p:to>
                                    </p:set>
                                    <p:animEffect transition="in" filter="dissolve">
                                      <p:cBhvr>
                                        <p:cTn id="79" dur="500"/>
                                        <p:tgtEl>
                                          <p:spTgt spid="73769"/>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73770"/>
                                        </p:tgtEl>
                                        <p:attrNameLst>
                                          <p:attrName>style.visibility</p:attrName>
                                        </p:attrNameLst>
                                      </p:cBhvr>
                                      <p:to>
                                        <p:strVal val="visible"/>
                                      </p:to>
                                    </p:set>
                                    <p:animEffect transition="in" filter="dissolve">
                                      <p:cBhvr>
                                        <p:cTn id="82" dur="500"/>
                                        <p:tgtEl>
                                          <p:spTgt spid="73770"/>
                                        </p:tgtEl>
                                      </p:cBhvr>
                                    </p:animEffect>
                                  </p:childTnLst>
                                </p:cTn>
                              </p:par>
                              <p:par>
                                <p:cTn id="83" presetID="9" presetClass="entr" presetSubtype="0" fill="hold" grpId="1" nodeType="withEffect">
                                  <p:stCondLst>
                                    <p:cond delay="0"/>
                                  </p:stCondLst>
                                  <p:childTnLst>
                                    <p:set>
                                      <p:cBhvr>
                                        <p:cTn id="84" dur="1" fill="hold">
                                          <p:stCondLst>
                                            <p:cond delay="0"/>
                                          </p:stCondLst>
                                        </p:cTn>
                                        <p:tgtEl>
                                          <p:spTgt spid="73769"/>
                                        </p:tgtEl>
                                        <p:attrNameLst>
                                          <p:attrName>style.visibility</p:attrName>
                                        </p:attrNameLst>
                                      </p:cBhvr>
                                      <p:to>
                                        <p:strVal val="visible"/>
                                      </p:to>
                                    </p:set>
                                    <p:animEffect transition="in" filter="dissolve">
                                      <p:cBhvr>
                                        <p:cTn id="85" dur="500"/>
                                        <p:tgtEl>
                                          <p:spTgt spid="73769"/>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73738"/>
                                        </p:tgtEl>
                                        <p:attrNameLst>
                                          <p:attrName>style.visibility</p:attrName>
                                        </p:attrNameLst>
                                      </p:cBhvr>
                                      <p:to>
                                        <p:strVal val="visible"/>
                                      </p:to>
                                    </p:set>
                                    <p:animEffect transition="in" filter="dissolve">
                                      <p:cBhvr>
                                        <p:cTn id="88" dur="500"/>
                                        <p:tgtEl>
                                          <p:spTgt spid="73738"/>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73754"/>
                                        </p:tgtEl>
                                        <p:attrNameLst>
                                          <p:attrName>style.visibility</p:attrName>
                                        </p:attrNameLst>
                                      </p:cBhvr>
                                      <p:to>
                                        <p:strVal val="visible"/>
                                      </p:to>
                                    </p:set>
                                    <p:animEffect transition="in" filter="dissolve">
                                      <p:cBhvr>
                                        <p:cTn id="91" dur="500"/>
                                        <p:tgtEl>
                                          <p:spTgt spid="73754"/>
                                        </p:tgtEl>
                                      </p:cBhvr>
                                    </p:animEffect>
                                  </p:childTnLst>
                                </p:cTn>
                              </p:par>
                            </p:childTnLst>
                          </p:cTn>
                        </p:par>
                        <p:par>
                          <p:cTn id="92" fill="hold">
                            <p:stCondLst>
                              <p:cond delay="500"/>
                            </p:stCondLst>
                            <p:childTnLst>
                              <p:par>
                                <p:cTn id="93" presetID="9" presetClass="entr" presetSubtype="0" fill="hold" grpId="0" nodeType="afterEffect">
                                  <p:stCondLst>
                                    <p:cond delay="0"/>
                                  </p:stCondLst>
                                  <p:childTnLst>
                                    <p:set>
                                      <p:cBhvr>
                                        <p:cTn id="94" dur="1" fill="hold">
                                          <p:stCondLst>
                                            <p:cond delay="0"/>
                                          </p:stCondLst>
                                        </p:cTn>
                                        <p:tgtEl>
                                          <p:spTgt spid="73740"/>
                                        </p:tgtEl>
                                        <p:attrNameLst>
                                          <p:attrName>style.visibility</p:attrName>
                                        </p:attrNameLst>
                                      </p:cBhvr>
                                      <p:to>
                                        <p:strVal val="visible"/>
                                      </p:to>
                                    </p:set>
                                    <p:animEffect transition="in" filter="dissolve">
                                      <p:cBhvr>
                                        <p:cTn id="95" dur="500"/>
                                        <p:tgtEl>
                                          <p:spTgt spid="73740"/>
                                        </p:tgtEl>
                                      </p:cBhvr>
                                    </p:animEffect>
                                  </p:childTnLst>
                                </p:cTn>
                              </p:par>
                              <p:par>
                                <p:cTn id="96" presetID="8" presetClass="entr" presetSubtype="16" fill="hold" grpId="0" nodeType="withEffect">
                                  <p:stCondLst>
                                    <p:cond delay="0"/>
                                  </p:stCondLst>
                                  <p:childTnLst>
                                    <p:set>
                                      <p:cBhvr>
                                        <p:cTn id="97" dur="1" fill="hold">
                                          <p:stCondLst>
                                            <p:cond delay="0"/>
                                          </p:stCondLst>
                                        </p:cTn>
                                        <p:tgtEl>
                                          <p:spTgt spid="73773"/>
                                        </p:tgtEl>
                                        <p:attrNameLst>
                                          <p:attrName>style.visibility</p:attrName>
                                        </p:attrNameLst>
                                      </p:cBhvr>
                                      <p:to>
                                        <p:strVal val="visible"/>
                                      </p:to>
                                    </p:set>
                                    <p:animEffect transition="in" filter="diamond(in)">
                                      <p:cBhvr>
                                        <p:cTn id="98" dur="500"/>
                                        <p:tgtEl>
                                          <p:spTgt spid="73773"/>
                                        </p:tgtEl>
                                      </p:cBhvr>
                                    </p:animEffect>
                                  </p:childTnLst>
                                </p:cTn>
                              </p:par>
                            </p:childTnLst>
                          </p:cTn>
                        </p:par>
                      </p:childTnLst>
                    </p:cTn>
                  </p:par>
                  <p:par>
                    <p:cTn id="99" fill="hold">
                      <p:stCondLst>
                        <p:cond delay="indefinite"/>
                      </p:stCondLst>
                      <p:childTnLst>
                        <p:par>
                          <p:cTn id="100" fill="hold">
                            <p:stCondLst>
                              <p:cond delay="0"/>
                            </p:stCondLst>
                            <p:childTnLst>
                              <p:par>
                                <p:cTn id="101" presetID="9" presetClass="entr" presetSubtype="0" fill="hold" grpId="0" nodeType="clickEffect">
                                  <p:stCondLst>
                                    <p:cond delay="0"/>
                                  </p:stCondLst>
                                  <p:childTnLst>
                                    <p:set>
                                      <p:cBhvr>
                                        <p:cTn id="102" dur="1" fill="hold">
                                          <p:stCondLst>
                                            <p:cond delay="0"/>
                                          </p:stCondLst>
                                        </p:cTn>
                                        <p:tgtEl>
                                          <p:spTgt spid="73757"/>
                                        </p:tgtEl>
                                        <p:attrNameLst>
                                          <p:attrName>style.visibility</p:attrName>
                                        </p:attrNameLst>
                                      </p:cBhvr>
                                      <p:to>
                                        <p:strVal val="visible"/>
                                      </p:to>
                                    </p:set>
                                    <p:animEffect transition="in" filter="dissolve">
                                      <p:cBhvr>
                                        <p:cTn id="103" dur="500"/>
                                        <p:tgtEl>
                                          <p:spTgt spid="73757"/>
                                        </p:tgtEl>
                                      </p:cBhvr>
                                    </p:animEffect>
                                  </p:childTnLst>
                                </p:cTn>
                              </p:par>
                            </p:childTnLst>
                          </p:cTn>
                        </p:par>
                        <p:par>
                          <p:cTn id="104" fill="hold">
                            <p:stCondLst>
                              <p:cond delay="500"/>
                            </p:stCondLst>
                            <p:childTnLst>
                              <p:par>
                                <p:cTn id="105" presetID="9" presetClass="entr" presetSubtype="0" fill="hold" grpId="0" nodeType="afterEffect">
                                  <p:stCondLst>
                                    <p:cond delay="0"/>
                                  </p:stCondLst>
                                  <p:childTnLst>
                                    <p:set>
                                      <p:cBhvr>
                                        <p:cTn id="106" dur="1" fill="hold">
                                          <p:stCondLst>
                                            <p:cond delay="0"/>
                                          </p:stCondLst>
                                        </p:cTn>
                                        <p:tgtEl>
                                          <p:spTgt spid="73772"/>
                                        </p:tgtEl>
                                        <p:attrNameLst>
                                          <p:attrName>style.visibility</p:attrName>
                                        </p:attrNameLst>
                                      </p:cBhvr>
                                      <p:to>
                                        <p:strVal val="visible"/>
                                      </p:to>
                                    </p:set>
                                    <p:animEffect transition="in" filter="dissolve">
                                      <p:cBhvr>
                                        <p:cTn id="107" dur="500"/>
                                        <p:tgtEl>
                                          <p:spTgt spid="73772"/>
                                        </p:tgtEl>
                                      </p:cBhvr>
                                    </p:animEffect>
                                  </p:childTnLst>
                                </p:cTn>
                              </p:par>
                            </p:childTnLst>
                          </p:cTn>
                        </p:par>
                        <p:par>
                          <p:cTn id="108" fill="hold">
                            <p:stCondLst>
                              <p:cond delay="1000"/>
                            </p:stCondLst>
                            <p:childTnLst>
                              <p:par>
                                <p:cTn id="109" presetID="9" presetClass="entr" presetSubtype="0" fill="hold" grpId="1" nodeType="afterEffect">
                                  <p:stCondLst>
                                    <p:cond delay="0"/>
                                  </p:stCondLst>
                                  <p:childTnLst>
                                    <p:set>
                                      <p:cBhvr>
                                        <p:cTn id="110" dur="1" fill="hold">
                                          <p:stCondLst>
                                            <p:cond delay="0"/>
                                          </p:stCondLst>
                                        </p:cTn>
                                        <p:tgtEl>
                                          <p:spTgt spid="73773"/>
                                        </p:tgtEl>
                                        <p:attrNameLst>
                                          <p:attrName>style.visibility</p:attrName>
                                        </p:attrNameLst>
                                      </p:cBhvr>
                                      <p:to>
                                        <p:strVal val="visible"/>
                                      </p:to>
                                    </p:set>
                                    <p:animEffect transition="in" filter="dissolve">
                                      <p:cBhvr>
                                        <p:cTn id="111" dur="500"/>
                                        <p:tgtEl>
                                          <p:spTgt spid="73773"/>
                                        </p:tgtEl>
                                      </p:cBhvr>
                                    </p:animEffect>
                                  </p:childTnLst>
                                </p:cTn>
                              </p:par>
                              <p:par>
                                <p:cTn id="112" presetID="9" presetClass="entr" presetSubtype="0" fill="hold" grpId="0" nodeType="withEffect">
                                  <p:stCondLst>
                                    <p:cond delay="0"/>
                                  </p:stCondLst>
                                  <p:childTnLst>
                                    <p:set>
                                      <p:cBhvr>
                                        <p:cTn id="113" dur="1" fill="hold">
                                          <p:stCondLst>
                                            <p:cond delay="0"/>
                                          </p:stCondLst>
                                        </p:cTn>
                                        <p:tgtEl>
                                          <p:spTgt spid="73758"/>
                                        </p:tgtEl>
                                        <p:attrNameLst>
                                          <p:attrName>style.visibility</p:attrName>
                                        </p:attrNameLst>
                                      </p:cBhvr>
                                      <p:to>
                                        <p:strVal val="visible"/>
                                      </p:to>
                                    </p:set>
                                    <p:animEffect transition="in" filter="dissolve">
                                      <p:cBhvr>
                                        <p:cTn id="114" dur="500"/>
                                        <p:tgtEl>
                                          <p:spTgt spid="73758"/>
                                        </p:tgtEl>
                                      </p:cBhvr>
                                    </p:animEffect>
                                  </p:childTnLst>
                                </p:cTn>
                              </p:par>
                              <p:par>
                                <p:cTn id="115" presetID="9" presetClass="entr" presetSubtype="0" fill="hold" grpId="0" nodeType="withEffect">
                                  <p:stCondLst>
                                    <p:cond delay="0"/>
                                  </p:stCondLst>
                                  <p:childTnLst>
                                    <p:set>
                                      <p:cBhvr>
                                        <p:cTn id="116" dur="1" fill="hold">
                                          <p:stCondLst>
                                            <p:cond delay="0"/>
                                          </p:stCondLst>
                                        </p:cTn>
                                        <p:tgtEl>
                                          <p:spTgt spid="73742"/>
                                        </p:tgtEl>
                                        <p:attrNameLst>
                                          <p:attrName>style.visibility</p:attrName>
                                        </p:attrNameLst>
                                      </p:cBhvr>
                                      <p:to>
                                        <p:strVal val="visible"/>
                                      </p:to>
                                    </p:set>
                                    <p:animEffect transition="in" filter="dissolve">
                                      <p:cBhvr>
                                        <p:cTn id="117" dur="500"/>
                                        <p:tgtEl>
                                          <p:spTgt spid="73742"/>
                                        </p:tgtEl>
                                      </p:cBhvr>
                                    </p:animEffect>
                                  </p:childTnLst>
                                </p:cTn>
                              </p:par>
                              <p:par>
                                <p:cTn id="118" presetID="9" presetClass="entr" presetSubtype="0" fill="hold" grpId="0" nodeType="withEffect">
                                  <p:stCondLst>
                                    <p:cond delay="0"/>
                                  </p:stCondLst>
                                  <p:childTnLst>
                                    <p:set>
                                      <p:cBhvr>
                                        <p:cTn id="119" dur="1" fill="hold">
                                          <p:stCondLst>
                                            <p:cond delay="0"/>
                                          </p:stCondLst>
                                        </p:cTn>
                                        <p:tgtEl>
                                          <p:spTgt spid="73756"/>
                                        </p:tgtEl>
                                        <p:attrNameLst>
                                          <p:attrName>style.visibility</p:attrName>
                                        </p:attrNameLst>
                                      </p:cBhvr>
                                      <p:to>
                                        <p:strVal val="visible"/>
                                      </p:to>
                                    </p:set>
                                    <p:animEffect transition="in" filter="dissolve">
                                      <p:cBhvr>
                                        <p:cTn id="120" dur="500"/>
                                        <p:tgtEl>
                                          <p:spTgt spid="73756"/>
                                        </p:tgtEl>
                                      </p:cBhvr>
                                    </p:animEffect>
                                  </p:childTnLst>
                                </p:cTn>
                              </p:par>
                              <p:par>
                                <p:cTn id="121" presetID="9" presetClass="entr" presetSubtype="0" fill="hold" grpId="0" nodeType="withEffect">
                                  <p:stCondLst>
                                    <p:cond delay="0"/>
                                  </p:stCondLst>
                                  <p:childTnLst>
                                    <p:set>
                                      <p:cBhvr>
                                        <p:cTn id="122" dur="1" fill="hold">
                                          <p:stCondLst>
                                            <p:cond delay="0"/>
                                          </p:stCondLst>
                                        </p:cTn>
                                        <p:tgtEl>
                                          <p:spTgt spid="73771"/>
                                        </p:tgtEl>
                                        <p:attrNameLst>
                                          <p:attrName>style.visibility</p:attrName>
                                        </p:attrNameLst>
                                      </p:cBhvr>
                                      <p:to>
                                        <p:strVal val="visible"/>
                                      </p:to>
                                    </p:set>
                                    <p:animEffect transition="in" filter="dissolve">
                                      <p:cBhvr>
                                        <p:cTn id="123" dur="500"/>
                                        <p:tgtEl>
                                          <p:spTgt spid="73771"/>
                                        </p:tgtEl>
                                      </p:cBhvr>
                                    </p:animEffect>
                                  </p:childTnLst>
                                </p:cTn>
                              </p:par>
                            </p:childTnLst>
                          </p:cTn>
                        </p:par>
                      </p:childTnLst>
                    </p:cTn>
                  </p:par>
                  <p:par>
                    <p:cTn id="124" fill="hold">
                      <p:stCondLst>
                        <p:cond delay="indefinite"/>
                      </p:stCondLst>
                      <p:childTnLst>
                        <p:par>
                          <p:cTn id="125" fill="hold">
                            <p:stCondLst>
                              <p:cond delay="0"/>
                            </p:stCondLst>
                            <p:childTnLst>
                              <p:par>
                                <p:cTn id="126" presetID="8" presetClass="entr" presetSubtype="16" fill="hold" grpId="0" nodeType="clickEffect">
                                  <p:stCondLst>
                                    <p:cond delay="0"/>
                                  </p:stCondLst>
                                  <p:childTnLst>
                                    <p:set>
                                      <p:cBhvr>
                                        <p:cTn id="127" dur="1" fill="hold">
                                          <p:stCondLst>
                                            <p:cond delay="0"/>
                                          </p:stCondLst>
                                        </p:cTn>
                                        <p:tgtEl>
                                          <p:spTgt spid="73759"/>
                                        </p:tgtEl>
                                        <p:attrNameLst>
                                          <p:attrName>style.visibility</p:attrName>
                                        </p:attrNameLst>
                                      </p:cBhvr>
                                      <p:to>
                                        <p:strVal val="visible"/>
                                      </p:to>
                                    </p:set>
                                    <p:animEffect transition="in" filter="diamond(in)">
                                      <p:cBhvr>
                                        <p:cTn id="128" dur="500"/>
                                        <p:tgtEl>
                                          <p:spTgt spid="73759"/>
                                        </p:tgtEl>
                                      </p:cBhvr>
                                    </p:animEffect>
                                  </p:childTnLst>
                                </p:cTn>
                              </p:par>
                              <p:par>
                                <p:cTn id="129" presetID="9" presetClass="entr" presetSubtype="0" fill="hold" grpId="0" nodeType="withEffect">
                                  <p:stCondLst>
                                    <p:cond delay="0"/>
                                  </p:stCondLst>
                                  <p:childTnLst>
                                    <p:set>
                                      <p:cBhvr>
                                        <p:cTn id="130" dur="1" fill="hold">
                                          <p:stCondLst>
                                            <p:cond delay="0"/>
                                          </p:stCondLst>
                                        </p:cTn>
                                        <p:tgtEl>
                                          <p:spTgt spid="73774"/>
                                        </p:tgtEl>
                                        <p:attrNameLst>
                                          <p:attrName>style.visibility</p:attrName>
                                        </p:attrNameLst>
                                      </p:cBhvr>
                                      <p:to>
                                        <p:strVal val="visible"/>
                                      </p:to>
                                    </p:set>
                                    <p:animEffect transition="in" filter="dissolve">
                                      <p:cBhvr>
                                        <p:cTn id="131" dur="500"/>
                                        <p:tgtEl>
                                          <p:spTgt spid="73774"/>
                                        </p:tgtEl>
                                      </p:cBhvr>
                                    </p:animEffect>
                                  </p:childTnLst>
                                </p:cTn>
                              </p:par>
                              <p:par>
                                <p:cTn id="132" presetID="8" presetClass="entr" presetSubtype="16" fill="hold" grpId="0" nodeType="withEffect">
                                  <p:stCondLst>
                                    <p:cond delay="0"/>
                                  </p:stCondLst>
                                  <p:childTnLst>
                                    <p:set>
                                      <p:cBhvr>
                                        <p:cTn id="133" dur="1" fill="hold">
                                          <p:stCondLst>
                                            <p:cond delay="0"/>
                                          </p:stCondLst>
                                        </p:cTn>
                                        <p:tgtEl>
                                          <p:spTgt spid="73760"/>
                                        </p:tgtEl>
                                        <p:attrNameLst>
                                          <p:attrName>style.visibility</p:attrName>
                                        </p:attrNameLst>
                                      </p:cBhvr>
                                      <p:to>
                                        <p:strVal val="visible"/>
                                      </p:to>
                                    </p:set>
                                    <p:animEffect transition="in" filter="diamond(in)">
                                      <p:cBhvr>
                                        <p:cTn id="134" dur="500"/>
                                        <p:tgtEl>
                                          <p:spTgt spid="73760"/>
                                        </p:tgtEl>
                                      </p:cBhvr>
                                    </p:animEffect>
                                  </p:childTnLst>
                                </p:cTn>
                              </p:par>
                              <p:par>
                                <p:cTn id="135" presetID="8" presetClass="entr" presetSubtype="16" fill="hold" grpId="0" nodeType="withEffect">
                                  <p:stCondLst>
                                    <p:cond delay="0"/>
                                  </p:stCondLst>
                                  <p:childTnLst>
                                    <p:set>
                                      <p:cBhvr>
                                        <p:cTn id="136" dur="1" fill="hold">
                                          <p:stCondLst>
                                            <p:cond delay="0"/>
                                          </p:stCondLst>
                                        </p:cTn>
                                        <p:tgtEl>
                                          <p:spTgt spid="73776"/>
                                        </p:tgtEl>
                                        <p:attrNameLst>
                                          <p:attrName>style.visibility</p:attrName>
                                        </p:attrNameLst>
                                      </p:cBhvr>
                                      <p:to>
                                        <p:strVal val="visible"/>
                                      </p:to>
                                    </p:set>
                                    <p:animEffect transition="in" filter="diamond(in)">
                                      <p:cBhvr>
                                        <p:cTn id="137" dur="500"/>
                                        <p:tgtEl>
                                          <p:spTgt spid="73776"/>
                                        </p:tgtEl>
                                      </p:cBhvr>
                                    </p:animEffect>
                                  </p:childTnLst>
                                </p:cTn>
                              </p:par>
                            </p:childTnLst>
                          </p:cTn>
                        </p:par>
                      </p:childTnLst>
                    </p:cTn>
                  </p:par>
                  <p:par>
                    <p:cTn id="138" fill="hold">
                      <p:stCondLst>
                        <p:cond delay="indefinite"/>
                      </p:stCondLst>
                      <p:childTnLst>
                        <p:par>
                          <p:cTn id="139" fill="hold">
                            <p:stCondLst>
                              <p:cond delay="0"/>
                            </p:stCondLst>
                            <p:childTnLst>
                              <p:par>
                                <p:cTn id="140" presetID="9" presetClass="entr" presetSubtype="0" fill="hold" nodeType="clickEffect">
                                  <p:stCondLst>
                                    <p:cond delay="0"/>
                                  </p:stCondLst>
                                  <p:childTnLst>
                                    <p:set>
                                      <p:cBhvr>
                                        <p:cTn id="141" dur="1" fill="hold">
                                          <p:stCondLst>
                                            <p:cond delay="0"/>
                                          </p:stCondLst>
                                        </p:cTn>
                                        <p:tgtEl>
                                          <p:spTgt spid="73775"/>
                                        </p:tgtEl>
                                        <p:attrNameLst>
                                          <p:attrName>style.visibility</p:attrName>
                                        </p:attrNameLst>
                                      </p:cBhvr>
                                      <p:to>
                                        <p:strVal val="visible"/>
                                      </p:to>
                                    </p:set>
                                    <p:animEffect transition="in" filter="dissolve">
                                      <p:cBhvr>
                                        <p:cTn id="142" dur="500"/>
                                        <p:tgtEl>
                                          <p:spTgt spid="73775"/>
                                        </p:tgtEl>
                                      </p:cBhvr>
                                    </p:animEffect>
                                  </p:childTnLst>
                                </p:cTn>
                              </p:par>
                              <p:par>
                                <p:cTn id="143" presetID="9" presetClass="entr" presetSubtype="0" fill="hold" grpId="0" nodeType="withEffect">
                                  <p:stCondLst>
                                    <p:cond delay="0"/>
                                  </p:stCondLst>
                                  <p:childTnLst>
                                    <p:set>
                                      <p:cBhvr>
                                        <p:cTn id="144" dur="1" fill="hold">
                                          <p:stCondLst>
                                            <p:cond delay="0"/>
                                          </p:stCondLst>
                                        </p:cTn>
                                        <p:tgtEl>
                                          <p:spTgt spid="73777"/>
                                        </p:tgtEl>
                                        <p:attrNameLst>
                                          <p:attrName>style.visibility</p:attrName>
                                        </p:attrNameLst>
                                      </p:cBhvr>
                                      <p:to>
                                        <p:strVal val="visible"/>
                                      </p:to>
                                    </p:set>
                                    <p:animEffect transition="in" filter="dissolve">
                                      <p:cBhvr>
                                        <p:cTn id="145" dur="500"/>
                                        <p:tgtEl>
                                          <p:spTgt spid="73777"/>
                                        </p:tgtEl>
                                      </p:cBhvr>
                                    </p:animEffect>
                                  </p:childTnLst>
                                </p:cTn>
                              </p:par>
                            </p:childTnLst>
                          </p:cTn>
                        </p:par>
                      </p:childTnLst>
                    </p:cTn>
                  </p:par>
                  <p:par>
                    <p:cTn id="146" fill="hold">
                      <p:stCondLst>
                        <p:cond delay="indefinite"/>
                      </p:stCondLst>
                      <p:childTnLst>
                        <p:par>
                          <p:cTn id="147" fill="hold">
                            <p:stCondLst>
                              <p:cond delay="0"/>
                            </p:stCondLst>
                            <p:childTnLst>
                              <p:par>
                                <p:cTn id="148" presetID="35" presetClass="entr" presetSubtype="0" fill="hold" nodeType="clickEffect">
                                  <p:stCondLst>
                                    <p:cond delay="0"/>
                                  </p:stCondLst>
                                  <p:childTnLst>
                                    <p:set>
                                      <p:cBhvr>
                                        <p:cTn id="149" dur="1" fill="hold">
                                          <p:stCondLst>
                                            <p:cond delay="0"/>
                                          </p:stCondLst>
                                        </p:cTn>
                                        <p:tgtEl>
                                          <p:spTgt spid="73775">
                                            <p:txEl>
                                              <p:pRg st="0" end="0"/>
                                            </p:txEl>
                                          </p:spTgt>
                                        </p:tgtEl>
                                        <p:attrNameLst>
                                          <p:attrName>style.visibility</p:attrName>
                                        </p:attrNameLst>
                                      </p:cBhvr>
                                      <p:to>
                                        <p:strVal val="visible"/>
                                      </p:to>
                                    </p:set>
                                    <p:animEffect transition="in" filter="fade">
                                      <p:cBhvr>
                                        <p:cTn id="150" dur="1000"/>
                                        <p:tgtEl>
                                          <p:spTgt spid="73775">
                                            <p:txEl>
                                              <p:pRg st="0" end="0"/>
                                            </p:txEl>
                                          </p:spTgt>
                                        </p:tgtEl>
                                      </p:cBhvr>
                                    </p:animEffect>
                                    <p:anim calcmode="lin" valueType="num">
                                      <p:cBhvr>
                                        <p:cTn id="151" dur="1000" fill="hold"/>
                                        <p:tgtEl>
                                          <p:spTgt spid="73775">
                                            <p:txEl>
                                              <p:pRg st="0" end="0"/>
                                            </p:txEl>
                                          </p:spTgt>
                                        </p:tgtEl>
                                        <p:attrNameLst>
                                          <p:attrName>style.rotation</p:attrName>
                                        </p:attrNameLst>
                                      </p:cBhvr>
                                      <p:tavLst>
                                        <p:tav tm="0">
                                          <p:val>
                                            <p:fltVal val="720"/>
                                          </p:val>
                                        </p:tav>
                                        <p:tav tm="100000">
                                          <p:val>
                                            <p:fltVal val="0"/>
                                          </p:val>
                                        </p:tav>
                                      </p:tavLst>
                                    </p:anim>
                                    <p:anim calcmode="lin" valueType="num">
                                      <p:cBhvr>
                                        <p:cTn id="152" dur="1000" fill="hold"/>
                                        <p:tgtEl>
                                          <p:spTgt spid="73775">
                                            <p:txEl>
                                              <p:pRg st="0" end="0"/>
                                            </p:txEl>
                                          </p:spTgt>
                                        </p:tgtEl>
                                        <p:attrNameLst>
                                          <p:attrName>ppt_h</p:attrName>
                                        </p:attrNameLst>
                                      </p:cBhvr>
                                      <p:tavLst>
                                        <p:tav tm="0">
                                          <p:val>
                                            <p:fltVal val="0"/>
                                          </p:val>
                                        </p:tav>
                                        <p:tav tm="100000">
                                          <p:val>
                                            <p:strVal val="#ppt_h"/>
                                          </p:val>
                                        </p:tav>
                                      </p:tavLst>
                                    </p:anim>
                                    <p:anim calcmode="lin" valueType="num">
                                      <p:cBhvr>
                                        <p:cTn id="153" dur="1000" fill="hold"/>
                                        <p:tgtEl>
                                          <p:spTgt spid="73775">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animBg="1"/>
      <p:bldP spid="73734" grpId="0" animBg="1"/>
      <p:bldP spid="73735" grpId="0" animBg="1"/>
      <p:bldP spid="73736" grpId="0" animBg="1"/>
      <p:bldP spid="73737" grpId="0" animBg="1"/>
      <p:bldP spid="73738" grpId="0" animBg="1"/>
      <p:bldP spid="73739" grpId="0" animBg="1"/>
      <p:bldP spid="73740" grpId="0" animBg="1"/>
      <p:bldP spid="73741" grpId="0" animBg="1"/>
      <p:bldP spid="73742" grpId="0" animBg="1"/>
      <p:bldP spid="73745" grpId="0"/>
      <p:bldP spid="73746" grpId="0" animBg="1"/>
      <p:bldP spid="73747" grpId="0"/>
      <p:bldP spid="73748" grpId="0"/>
      <p:bldP spid="73749" grpId="0"/>
      <p:bldP spid="73750" grpId="0" build="allAtOnce"/>
      <p:bldP spid="73751" grpId="0"/>
      <p:bldP spid="73752" grpId="0"/>
      <p:bldP spid="73753" grpId="0"/>
      <p:bldP spid="73754" grpId="0"/>
      <p:bldP spid="73755" grpId="0"/>
      <p:bldP spid="73756" grpId="0"/>
      <p:bldP spid="73757" grpId="0" animBg="1"/>
      <p:bldP spid="73758" grpId="0"/>
      <p:bldP spid="73759" grpId="0" animBg="1"/>
      <p:bldP spid="73760" grpId="0"/>
      <p:bldP spid="73761" grpId="0" animBg="1"/>
      <p:bldP spid="73762" grpId="0" animBg="1"/>
      <p:bldP spid="73766" grpId="0" animBg="1"/>
      <p:bldP spid="73767" grpId="0" animBg="1"/>
      <p:bldP spid="73769" grpId="0" animBg="1"/>
      <p:bldP spid="73769" grpId="1" animBg="1"/>
      <p:bldP spid="73770" grpId="0" animBg="1"/>
      <p:bldP spid="73771" grpId="0" animBg="1"/>
      <p:bldP spid="73772" grpId="0" animBg="1"/>
      <p:bldP spid="73773" grpId="0" animBg="1"/>
      <p:bldP spid="73773" grpId="1" animBg="1"/>
      <p:bldP spid="73774" grpId="0" animBg="1"/>
      <p:bldP spid="73776" grpId="0" animBg="1"/>
      <p:bldP spid="73777" grpId="0" animBg="1"/>
    </p:bldLst>
  </p:timing>
</p:sld>
</file>

<file path=ppt/theme/theme1.xml><?xml version="1.0" encoding="utf-8"?>
<a:theme xmlns:a="http://schemas.openxmlformats.org/drawingml/2006/main" name="Rock Form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Rock Formation</Template>
  <TotalTime>2339</TotalTime>
  <Words>1120</Words>
  <Application>Microsoft Office PowerPoint</Application>
  <PresentationFormat>On-screen Show (4:3)</PresentationFormat>
  <Paragraphs>200</Paragraphs>
  <Slides>36</Slides>
  <Notes>7</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Rock Formation</vt:lpstr>
      <vt:lpstr>PowerPoint Presentation</vt:lpstr>
      <vt:lpstr>PowerPoint Presentation</vt:lpstr>
      <vt:lpstr>What does it take?</vt:lpstr>
      <vt:lpstr>PowerPoint Presentation</vt:lpstr>
      <vt:lpstr>PowerPoint Presentation</vt:lpstr>
      <vt:lpstr>What Makes You Tick?</vt:lpstr>
      <vt:lpstr>Understanding “H” s -  Why we do what we do.</vt:lpstr>
      <vt:lpstr>PowerPoint Presentation</vt:lpstr>
      <vt:lpstr>The Trust Game</vt:lpstr>
      <vt:lpstr>The Mystery Influence</vt:lpstr>
      <vt:lpstr>Happiness &amp; Satisfaction</vt:lpstr>
      <vt:lpstr>Stumbling on Happiness </vt:lpstr>
      <vt:lpstr>Deep Survival</vt:lpstr>
      <vt:lpstr>Experience is often making the same mistake over and over without experiencing the consequence</vt:lpstr>
      <vt:lpstr>PowerPoint Presentation</vt:lpstr>
      <vt:lpstr>Freakonomics</vt:lpstr>
      <vt:lpstr>What we know so far…</vt:lpstr>
      <vt:lpstr>PowerPoint Presentation</vt:lpstr>
      <vt:lpstr>PowerPoint Presentation</vt:lpstr>
      <vt:lpstr>PowerPoint Presentation</vt:lpstr>
      <vt:lpstr>ARABLE LAND…</vt:lpstr>
      <vt:lpstr>ARABLE LAND…</vt:lpstr>
      <vt:lpstr>ARABLE LAND…</vt:lpstr>
      <vt:lpstr>PowerPoint Presentation</vt:lpstr>
      <vt:lpstr>PowerPoint Presentation</vt:lpstr>
      <vt:lpstr>JACK WELCH ON HR</vt:lpstr>
      <vt:lpstr>JACK WELCH ON HR</vt:lpstr>
      <vt:lpstr>PowerPoint Presentation</vt:lpstr>
      <vt:lpstr>PowerPoint Presentation</vt:lpstr>
      <vt:lpstr>PowerPoint Presentation</vt:lpstr>
      <vt:lpstr>PowerPoint Presentation</vt:lpstr>
      <vt:lpstr>Brand</vt:lpstr>
      <vt:lpstr>What is the perception of your product, i.e. HR?</vt:lpstr>
      <vt:lpstr>Brand Loyalty</vt:lpstr>
      <vt:lpstr>How do you positively resolve HR problems?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12</cp:revision>
  <dcterms:modified xsi:type="dcterms:W3CDTF">2012-08-21T11:59:46Z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TC300004829990</vt:lpwstr>
  </property>
</Properties>
</file>